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256" r:id="rId2"/>
    <p:sldId id="257" r:id="rId3"/>
    <p:sldId id="258" r:id="rId4"/>
    <p:sldId id="259" r:id="rId5"/>
    <p:sldId id="324"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1"/>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1"/>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3"/>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3"/>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6"/>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6"/>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404040"/>
          </a:solidFill>
        </a:fill>
      </a:tcStyle>
    </a:band2H>
    <a:firstCol>
      <a:tcTxStyle b="on" i="off">
        <a:fontRef idx="major">
          <a:srgbClr val="404040"/>
        </a:fontRef>
        <a:srgbClr val="40404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404040"/>
          </a:solidFill>
        </a:fill>
      </a:tcStyle>
    </a:lastRow>
    <a:firstRow>
      <a:tcTxStyle b="on" i="off">
        <a:fontRef idx="major">
          <a:srgbClr val="404040"/>
        </a:fontRef>
        <a:srgbClr val="40404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000000"/>
          </a:solidFill>
        </a:fill>
      </a:tcStyle>
    </a:firstCol>
    <a:la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38100" cap="flat">
              <a:solidFill>
                <a:srgbClr val="404040"/>
              </a:solidFill>
              <a:prstDash val="solid"/>
              <a:round/>
            </a:ln>
          </a:top>
          <a:bottom>
            <a:ln w="127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000000"/>
          </a:solidFill>
        </a:fill>
      </a:tcStyle>
    </a:lastRow>
    <a:firstRow>
      <a:tcTxStyle b="on" i="off">
        <a:fontRef idx="major">
          <a:srgbClr val="404040"/>
        </a:fontRef>
        <a:srgbClr val="404040"/>
      </a:tcTxStyle>
      <a:tcStyle>
        <a:tcBdr>
          <a:left>
            <a:ln w="12700" cap="flat">
              <a:solidFill>
                <a:srgbClr val="404040"/>
              </a:solidFill>
              <a:prstDash val="solid"/>
              <a:round/>
            </a:ln>
          </a:left>
          <a:right>
            <a:ln w="12700" cap="flat">
              <a:solidFill>
                <a:srgbClr val="404040"/>
              </a:solidFill>
              <a:prstDash val="solid"/>
              <a:round/>
            </a:ln>
          </a:right>
          <a:top>
            <a:ln w="12700" cap="flat">
              <a:solidFill>
                <a:srgbClr val="404040"/>
              </a:solidFill>
              <a:prstDash val="solid"/>
              <a:round/>
            </a:ln>
          </a:top>
          <a:bottom>
            <a:ln w="38100" cap="flat">
              <a:solidFill>
                <a:srgbClr val="404040"/>
              </a:solidFill>
              <a:prstDash val="solid"/>
              <a:round/>
            </a:ln>
          </a:bottom>
          <a:insideH>
            <a:ln w="12700" cap="flat">
              <a:solidFill>
                <a:srgbClr val="404040"/>
              </a:solidFill>
              <a:prstDash val="solid"/>
              <a:round/>
            </a:ln>
          </a:insideH>
          <a:insideV>
            <a:ln w="12700" cap="flat">
              <a:solidFill>
                <a:srgbClr val="404040"/>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13" name="Shape 52"/>
          <p:cNvSpPr/>
          <p:nvPr/>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14" name="Shape 53"/>
          <p:cNvSpPr/>
          <p:nvPr/>
        </p:nvSpPr>
        <p:spPr>
          <a:xfrm>
            <a:off x="426888" y="3737612"/>
            <a:ext cx="6335866" cy="34294"/>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endParaRPr/>
          </a:p>
        </p:txBody>
      </p:sp>
      <p:sp>
        <p:nvSpPr>
          <p:cNvPr id="15" name="Shape 54"/>
          <p:cNvSpPr txBox="1"/>
          <p:nvPr/>
        </p:nvSpPr>
        <p:spPr>
          <a:xfrm>
            <a:off x="426887" y="4019051"/>
            <a:ext cx="3535516" cy="340090"/>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nchor="ctr">
            <a:normAutofit/>
          </a:bodyPr>
          <a:lstStyle>
            <a:lvl1pPr>
              <a:lnSpc>
                <a:spcPct val="90000"/>
              </a:lnSpc>
              <a:defRPr sz="1900" b="1">
                <a:solidFill>
                  <a:srgbClr val="FFFFFF"/>
                </a:solidFill>
                <a:latin typeface="Arial"/>
                <a:ea typeface="Arial"/>
                <a:cs typeface="Arial"/>
                <a:sym typeface="Arial"/>
              </a:defRPr>
            </a:lvl1pPr>
          </a:lstStyle>
          <a:p>
            <a:r>
              <a:t>The Coding Bootcamp</a:t>
            </a:r>
          </a:p>
        </p:txBody>
      </p:sp>
      <p:sp>
        <p:nvSpPr>
          <p:cNvPr id="16" name="Title Text"/>
          <p:cNvSpPr txBox="1">
            <a:spLocks noGrp="1"/>
          </p:cNvSpPr>
          <p:nvPr>
            <p:ph type="title"/>
          </p:nvPr>
        </p:nvSpPr>
        <p:spPr>
          <a:xfrm>
            <a:off x="390606" y="2953542"/>
            <a:ext cx="8229601" cy="871860"/>
          </a:xfrm>
          <a:prstGeom prst="rect">
            <a:avLst/>
          </a:prstGeom>
        </p:spPr>
        <p:txBody>
          <a:bodyPr/>
          <a:lstStyle>
            <a:lvl1pPr>
              <a:defRPr sz="4100">
                <a:solidFill>
                  <a:srgbClr val="FFFFFF"/>
                </a:solidFill>
              </a:defRPr>
            </a:lvl1pPr>
          </a:lstStyle>
          <a:p>
            <a:r>
              <a:t>Title Text</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24" name="Shape 66"/>
          <p:cNvSpPr/>
          <p:nvPr/>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25" name="Shape 67"/>
          <p:cNvSpPr/>
          <p:nvPr/>
        </p:nvSpPr>
        <p:spPr>
          <a:xfrm>
            <a:off x="426888" y="3737612"/>
            <a:ext cx="6335866" cy="34294"/>
          </a:xfrm>
          <a:prstGeom prst="rect">
            <a:avLst/>
          </a:prstGeom>
          <a:solidFill>
            <a:srgbClr val="FFFFFF"/>
          </a:solidFill>
          <a:ln w="12700">
            <a:miter lim="400000"/>
          </a:ln>
        </p:spPr>
        <p:txBody>
          <a:bodyPr lIns="45718" tIns="45718" rIns="45718" bIns="45718" anchor="ctr"/>
          <a:lstStyle/>
          <a:p>
            <a:pPr algn="ctr">
              <a:defRPr sz="1300">
                <a:solidFill>
                  <a:srgbClr val="FFFFFF"/>
                </a:solidFill>
              </a:defRPr>
            </a:pPr>
            <a:endParaRPr/>
          </a:p>
        </p:txBody>
      </p:sp>
      <p:sp>
        <p:nvSpPr>
          <p:cNvPr id="26" name="Title Text"/>
          <p:cNvSpPr txBox="1">
            <a:spLocks noGrp="1"/>
          </p:cNvSpPr>
          <p:nvPr>
            <p:ph type="title"/>
          </p:nvPr>
        </p:nvSpPr>
        <p:spPr>
          <a:xfrm>
            <a:off x="390606" y="2953542"/>
            <a:ext cx="8229601" cy="871860"/>
          </a:xfrm>
          <a:prstGeom prst="rect">
            <a:avLst/>
          </a:prstGeom>
        </p:spPr>
        <p:txBody>
          <a:bodyPr/>
          <a:lstStyle>
            <a:lvl1pPr>
              <a:defRPr sz="4100" i="1">
                <a:solidFill>
                  <a:srgbClr val="FFFFFF"/>
                </a:solidFill>
              </a:defRPr>
            </a:lvl1pPr>
          </a:lstStyle>
          <a:p>
            <a:r>
              <a:t>Title Text</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4" name="Title Text"/>
          <p:cNvSpPr txBox="1">
            <a:spLocks noGrp="1"/>
          </p:cNvSpPr>
          <p:nvPr>
            <p:ph type="title"/>
          </p:nvPr>
        </p:nvSpPr>
        <p:spPr>
          <a:prstGeom prst="rect">
            <a:avLst/>
          </a:prstGeom>
        </p:spPr>
        <p:txBody>
          <a:bodyPr/>
          <a:lstStyle/>
          <a:p>
            <a:r>
              <a:t>Title Text</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77"/>
          <p:cNvSpPr/>
          <p:nvPr/>
        </p:nvSpPr>
        <p:spPr>
          <a:xfrm>
            <a:off x="-1" y="6418964"/>
            <a:ext cx="9155743" cy="457748"/>
          </a:xfrm>
          <a:prstGeom prst="rect">
            <a:avLst/>
          </a:prstGeom>
          <a:solidFill>
            <a:srgbClr val="1D1A3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endParaRPr/>
          </a:p>
        </p:txBody>
      </p:sp>
      <p:sp>
        <p:nvSpPr>
          <p:cNvPr id="3" name="Shape 80"/>
          <p:cNvSpPr/>
          <p:nvPr/>
        </p:nvSpPr>
        <p:spPr>
          <a:xfrm>
            <a:off x="-2" y="653853"/>
            <a:ext cx="9144005" cy="5"/>
          </a:xfrm>
          <a:prstGeom prst="line">
            <a:avLst/>
          </a:prstGeom>
          <a:ln w="41275">
            <a:solidFill>
              <a:srgbClr val="C83232"/>
            </a:solidFill>
            <a:miter/>
          </a:ln>
        </p:spPr>
        <p:txBody>
          <a:bodyPr lIns="45718" tIns="45718" rIns="45718" bIns="45718"/>
          <a:lstStyle/>
          <a:p>
            <a:endParaRPr/>
          </a:p>
        </p:txBody>
      </p:sp>
      <p:sp>
        <p:nvSpPr>
          <p:cNvPr id="4" name="Title Text"/>
          <p:cNvSpPr txBox="1">
            <a:spLocks noGrp="1"/>
          </p:cNvSpPr>
          <p:nvPr>
            <p:ph type="title"/>
          </p:nvPr>
        </p:nvSpPr>
        <p:spPr>
          <a:xfrm>
            <a:off x="304800" y="0"/>
            <a:ext cx="5470527" cy="65385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r>
              <a:t>Title Text</a:t>
            </a:r>
          </a:p>
        </p:txBody>
      </p:sp>
      <p:sp>
        <p:nvSpPr>
          <p:cNvPr id="5" name="Body Level One…"/>
          <p:cNvSpPr txBox="1">
            <a:spLocks noGrp="1"/>
          </p:cNvSpPr>
          <p:nvPr>
            <p:ph type="body" idx="1"/>
          </p:nvPr>
        </p:nvSpPr>
        <p:spPr>
          <a:xfrm>
            <a:off x="5103812" y="2438400"/>
            <a:ext cx="3581401" cy="441960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6329183" y="6247132"/>
            <a:ext cx="224018" cy="218437"/>
          </a:xfrm>
          <a:prstGeom prst="rect">
            <a:avLst/>
          </a:prstGeom>
          <a:ln w="12700">
            <a:miter lim="400000"/>
          </a:ln>
        </p:spPr>
        <p:txBody>
          <a:bodyPr wrap="none" lIns="45718" tIns="45718" rIns="45718" bIns="45718" anchor="ctr">
            <a:spAutoFit/>
          </a:bodyPr>
          <a:lstStyle>
            <a:lvl1pPr algn="r">
              <a:defRPr sz="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2400" b="1" i="0" u="none" strike="noStrike" cap="none" spc="0" baseline="0">
          <a:ln>
            <a:noFill/>
          </a:ln>
          <a:solidFill>
            <a:srgbClr val="000000"/>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1pPr>
      <a:lvl2pPr marL="587827" marR="0" indent="-244928"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4pPr>
      <a:lvl5pPr marL="1645920"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bootcampspot.com/" TargetMode="External"/><Relationship Id="rId2" Type="http://schemas.openxmlformats.org/officeDocument/2006/relationships/hyperlink" Target="https://oregon.bootcampcontent.com/Oregon_Coding_Bootcamp/UOPTL201904FSF3"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www.w3schools.com/tag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oregon.bootcampcontent.com/Oregon_Coding_Bootcamp/UOPTL201904FSF3"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watch?v=kMBinXTCrXI&amp;list=PLgJ8UgkiorCnMLsUevoQRxH8t9bt7ne14&amp;index=2" TargetMode="External"/><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214"/>
          <p:cNvSpPr txBox="1">
            <a:spLocks noGrp="1"/>
          </p:cNvSpPr>
          <p:nvPr>
            <p:ph type="title"/>
          </p:nvPr>
        </p:nvSpPr>
        <p:spPr>
          <a:xfrm>
            <a:off x="390606" y="2953542"/>
            <a:ext cx="8229601" cy="871860"/>
          </a:xfrm>
          <a:prstGeom prst="rect">
            <a:avLst/>
          </a:prstGeom>
        </p:spPr>
        <p:txBody>
          <a:bodyPr/>
          <a:lstStyle>
            <a:lvl1pPr>
              <a:defRPr i="1"/>
            </a:lvl1pPr>
          </a:lstStyle>
          <a:p>
            <a:r>
              <a:t>Git’n Pro with HTML/CSS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237"/>
          <p:cNvSpPr txBox="1">
            <a:spLocks noGrp="1"/>
          </p:cNvSpPr>
          <p:nvPr>
            <p:ph type="title"/>
          </p:nvPr>
        </p:nvSpPr>
        <p:spPr>
          <a:xfrm>
            <a:off x="390606" y="2953542"/>
            <a:ext cx="8229601" cy="871860"/>
          </a:xfrm>
          <a:prstGeom prst="rect">
            <a:avLst/>
          </a:prstGeom>
        </p:spPr>
        <p:txBody>
          <a:bodyPr/>
          <a:lstStyle/>
          <a:p>
            <a:r>
              <a:t>What / Why Git?</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239"/>
          <p:cNvSpPr txBox="1">
            <a:spLocks noGrp="1"/>
          </p:cNvSpPr>
          <p:nvPr>
            <p:ph type="title"/>
          </p:nvPr>
        </p:nvSpPr>
        <p:spPr>
          <a:xfrm>
            <a:off x="304797" y="-3"/>
            <a:ext cx="5470532" cy="653860"/>
          </a:xfrm>
          <a:prstGeom prst="rect">
            <a:avLst/>
          </a:prstGeom>
        </p:spPr>
        <p:txBody>
          <a:bodyPr/>
          <a:lstStyle/>
          <a:p>
            <a:r>
              <a:t>Collaborative Coding</a:t>
            </a:r>
          </a:p>
        </p:txBody>
      </p:sp>
      <p:sp>
        <p:nvSpPr>
          <p:cNvPr id="83" name="Shape 241"/>
          <p:cNvSpPr txBox="1"/>
          <p:nvPr/>
        </p:nvSpPr>
        <p:spPr>
          <a:xfrm>
            <a:off x="152398" y="4952998"/>
            <a:ext cx="8882745" cy="12926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85750" indent="-285750">
              <a:buSzPct val="100000"/>
              <a:buFont typeface="Arial"/>
              <a:buChar char="•"/>
              <a:defRPr>
                <a:latin typeface="Arial"/>
                <a:ea typeface="Arial"/>
                <a:cs typeface="Arial"/>
                <a:sym typeface="Arial"/>
              </a:defRPr>
            </a:pPr>
            <a:r>
              <a:rPr dirty="0"/>
              <a:t>Modern web development is </a:t>
            </a:r>
            <a:r>
              <a:rPr i="1" u="sng" dirty="0"/>
              <a:t>highly</a:t>
            </a:r>
            <a:r>
              <a:rPr dirty="0"/>
              <a:t> collaborative</a:t>
            </a:r>
            <a:r>
              <a:rPr lang="en-US" dirty="0"/>
              <a:t>.</a:t>
            </a:r>
            <a:endParaRPr dirty="0"/>
          </a:p>
          <a:p>
            <a:pPr marL="285750" indent="-285750">
              <a:buSzPct val="100000"/>
              <a:buFont typeface="Arial"/>
              <a:buChar char="•"/>
              <a:defRPr sz="1200">
                <a:latin typeface="Arial"/>
                <a:ea typeface="Arial"/>
                <a:cs typeface="Arial"/>
                <a:sym typeface="Arial"/>
              </a:defRPr>
            </a:pPr>
            <a:endParaRPr dirty="0"/>
          </a:p>
          <a:p>
            <a:pPr marL="285750" indent="-285750">
              <a:buSzPct val="100000"/>
              <a:buFont typeface="Arial"/>
              <a:buChar char="•"/>
              <a:defRPr>
                <a:latin typeface="Arial"/>
                <a:ea typeface="Arial"/>
                <a:cs typeface="Arial"/>
                <a:sym typeface="Arial"/>
              </a:defRPr>
            </a:pPr>
            <a:r>
              <a:rPr dirty="0"/>
              <a:t>Teams are often extremely large and separated across the country — or planet.</a:t>
            </a:r>
          </a:p>
          <a:p>
            <a:pPr marL="285750" indent="-285750">
              <a:buSzPct val="100000"/>
              <a:buFont typeface="Arial"/>
              <a:buChar char="•"/>
              <a:defRPr sz="1200">
                <a:latin typeface="Arial"/>
                <a:ea typeface="Arial"/>
                <a:cs typeface="Arial"/>
                <a:sym typeface="Arial"/>
              </a:defRPr>
            </a:pPr>
            <a:endParaRPr dirty="0"/>
          </a:p>
          <a:p>
            <a:pPr marL="285750" indent="-285750">
              <a:buSzPct val="100000"/>
              <a:buFont typeface="Arial"/>
              <a:buChar char="•"/>
              <a:defRPr>
                <a:latin typeface="Arial"/>
                <a:ea typeface="Arial"/>
                <a:cs typeface="Arial"/>
                <a:sym typeface="Arial"/>
              </a:defRPr>
            </a:pPr>
            <a:r>
              <a:rPr dirty="0"/>
              <a:t>Apps sometimes comprise hundreds or even thousands of files. </a:t>
            </a:r>
          </a:p>
        </p:txBody>
      </p:sp>
      <p:pic>
        <p:nvPicPr>
          <p:cNvPr id="84" name="versionControl.png" descr="versionControl.png"/>
          <p:cNvPicPr>
            <a:picLocks noChangeAspect="1"/>
          </p:cNvPicPr>
          <p:nvPr/>
        </p:nvPicPr>
        <p:blipFill>
          <a:blip r:embed="rId2">
            <a:extLst/>
          </a:blip>
          <a:stretch>
            <a:fillRect/>
          </a:stretch>
        </p:blipFill>
        <p:spPr>
          <a:xfrm>
            <a:off x="1632672" y="917160"/>
            <a:ext cx="5878656" cy="3793171"/>
          </a:xfrm>
          <a:prstGeom prst="rect">
            <a:avLst/>
          </a:prstGeom>
          <a:ln w="12700">
            <a:miter lim="400000"/>
          </a:ln>
        </p:spPr>
      </p:pic>
      <p:sp>
        <p:nvSpPr>
          <p:cNvPr id="85" name="Arrow"/>
          <p:cNvSpPr/>
          <p:nvPr/>
        </p:nvSpPr>
        <p:spPr>
          <a:xfrm rot="1753539">
            <a:off x="2244201" y="1756884"/>
            <a:ext cx="1035487" cy="406355"/>
          </a:xfrm>
          <a:prstGeom prst="rightArrow">
            <a:avLst>
              <a:gd name="adj1" fmla="val 32000"/>
              <a:gd name="adj2" fmla="val 211534"/>
            </a:avLst>
          </a:prstGeom>
          <a:solidFill>
            <a:srgbClr val="C7674B"/>
          </a:solidFill>
          <a:ln w="25400">
            <a:solidFill>
              <a:srgbClr val="D56143"/>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86" name="Arrow"/>
          <p:cNvSpPr/>
          <p:nvPr/>
        </p:nvSpPr>
        <p:spPr>
          <a:xfrm rot="1692389">
            <a:off x="3379923" y="2359148"/>
            <a:ext cx="1209890" cy="536417"/>
          </a:xfrm>
          <a:prstGeom prst="rightArrow">
            <a:avLst>
              <a:gd name="adj1" fmla="val 32000"/>
              <a:gd name="adj2" fmla="val 151525"/>
            </a:avLst>
          </a:prstGeom>
          <a:solidFill>
            <a:srgbClr val="C7674B"/>
          </a:solidFill>
          <a:ln w="25400">
            <a:solidFill>
              <a:srgbClr val="C7674B"/>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87" name="Arrow"/>
          <p:cNvSpPr/>
          <p:nvPr/>
        </p:nvSpPr>
        <p:spPr>
          <a:xfrm>
            <a:off x="4167699" y="3789402"/>
            <a:ext cx="2005363" cy="432337"/>
          </a:xfrm>
          <a:prstGeom prst="rightArrow">
            <a:avLst>
              <a:gd name="adj1" fmla="val 32000"/>
              <a:gd name="adj2" fmla="val 170378"/>
            </a:avLst>
          </a:prstGeom>
          <a:solidFill>
            <a:srgbClr val="C29F49"/>
          </a:solidFill>
          <a:ln w="25400">
            <a:solidFill>
              <a:srgbClr val="C79F35"/>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88" name="Arrow"/>
          <p:cNvSpPr/>
          <p:nvPr/>
        </p:nvSpPr>
        <p:spPr>
          <a:xfrm rot="10802814">
            <a:off x="2271539" y="2782728"/>
            <a:ext cx="2119434" cy="435808"/>
          </a:xfrm>
          <a:prstGeom prst="rightArrow">
            <a:avLst>
              <a:gd name="adj1" fmla="val 32000"/>
              <a:gd name="adj2" fmla="val 190602"/>
            </a:avLst>
          </a:prstGeom>
          <a:solidFill>
            <a:srgbClr val="528C96"/>
          </a:solidFill>
          <a:ln w="25400">
            <a:solidFill>
              <a:srgbClr val="528C96"/>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89" name="Arrow"/>
          <p:cNvSpPr/>
          <p:nvPr/>
        </p:nvSpPr>
        <p:spPr>
          <a:xfrm rot="1692389">
            <a:off x="2260530" y="3235044"/>
            <a:ext cx="1326946" cy="451551"/>
          </a:xfrm>
          <a:prstGeom prst="rightArrow">
            <a:avLst>
              <a:gd name="adj1" fmla="val 32000"/>
              <a:gd name="adj2" fmla="val 180552"/>
            </a:avLst>
          </a:prstGeom>
          <a:solidFill>
            <a:srgbClr val="BD9F57"/>
          </a:solidFill>
          <a:ln w="25400">
            <a:solidFill>
              <a:srgbClr val="BD9F57"/>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90" name="Arrow"/>
          <p:cNvSpPr/>
          <p:nvPr/>
        </p:nvSpPr>
        <p:spPr>
          <a:xfrm rot="5438683">
            <a:off x="1754282" y="1954670"/>
            <a:ext cx="753628" cy="444604"/>
          </a:xfrm>
          <a:prstGeom prst="rightArrow">
            <a:avLst>
              <a:gd name="adj1" fmla="val 40000"/>
              <a:gd name="adj2" fmla="val 88792"/>
            </a:avLst>
          </a:prstGeom>
          <a:solidFill>
            <a:srgbClr val="3D8E98"/>
          </a:solidFill>
          <a:ln w="25400">
            <a:solidFill>
              <a:srgbClr val="528C96"/>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91" name="Arrow"/>
          <p:cNvSpPr/>
          <p:nvPr/>
        </p:nvSpPr>
        <p:spPr>
          <a:xfrm rot="1721417">
            <a:off x="4776613" y="3336299"/>
            <a:ext cx="1442777" cy="381237"/>
          </a:xfrm>
          <a:prstGeom prst="rightArrow">
            <a:avLst>
              <a:gd name="adj1" fmla="val 32000"/>
              <a:gd name="adj2" fmla="val 213203"/>
            </a:avLst>
          </a:prstGeom>
          <a:solidFill>
            <a:srgbClr val="D56143"/>
          </a:solidFill>
          <a:ln w="25400">
            <a:solidFill>
              <a:srgbClr val="E45938"/>
            </a:solidFill>
          </a:ln>
          <a:effectLst>
            <a:outerShdw blurRad="38100" dist="23000" dir="5400000" rotWithShape="0">
              <a:srgbClr val="000000">
                <a:alpha val="35000"/>
              </a:srgbClr>
            </a:outerShdw>
          </a:effectLst>
        </p:spPr>
        <p:txBody>
          <a:bodyPr lIns="45718" tIns="45718" rIns="45718" bIns="45718"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Let’s Think About It…"/>
          <p:cNvSpPr txBox="1">
            <a:spLocks noGrp="1"/>
          </p:cNvSpPr>
          <p:nvPr>
            <p:ph type="title"/>
          </p:nvPr>
        </p:nvSpPr>
        <p:spPr>
          <a:xfrm>
            <a:off x="304800" y="-1"/>
            <a:ext cx="5470527" cy="653856"/>
          </a:xfrm>
          <a:prstGeom prst="rect">
            <a:avLst/>
          </a:prstGeom>
        </p:spPr>
        <p:txBody>
          <a:bodyPr/>
          <a:lstStyle/>
          <a:p>
            <a:r>
              <a:t>Let’s Think About It…</a:t>
            </a:r>
          </a:p>
        </p:txBody>
      </p:sp>
      <p:sp>
        <p:nvSpPr>
          <p:cNvPr id="94" name="What could go wrong?"/>
          <p:cNvSpPr txBox="1"/>
          <p:nvPr/>
        </p:nvSpPr>
        <p:spPr>
          <a:xfrm>
            <a:off x="1402279" y="3027681"/>
            <a:ext cx="6339441" cy="8026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4800" b="1"/>
            </a:lvl1pPr>
          </a:lstStyle>
          <a:p>
            <a:r>
              <a:t>What could go wrong?</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yoda.png" descr="yoda.png"/>
          <p:cNvPicPr>
            <a:picLocks noChangeAspect="1"/>
          </p:cNvPicPr>
          <p:nvPr/>
        </p:nvPicPr>
        <p:blipFill>
          <a:blip r:embed="rId2">
            <a:extLst/>
          </a:blip>
          <a:stretch>
            <a:fillRect/>
          </a:stretch>
        </p:blipFill>
        <p:spPr>
          <a:xfrm>
            <a:off x="139799" y="2808078"/>
            <a:ext cx="2566350" cy="1520308"/>
          </a:xfrm>
          <a:prstGeom prst="rect">
            <a:avLst/>
          </a:prstGeom>
          <a:ln w="12700">
            <a:miter lim="400000"/>
          </a:ln>
        </p:spPr>
      </p:pic>
      <p:sp>
        <p:nvSpPr>
          <p:cNvPr id="97" name="Shape 298"/>
          <p:cNvSpPr txBox="1">
            <a:spLocks noGrp="1"/>
          </p:cNvSpPr>
          <p:nvPr>
            <p:ph type="title"/>
          </p:nvPr>
        </p:nvSpPr>
        <p:spPr>
          <a:xfrm>
            <a:off x="304797" y="-3"/>
            <a:ext cx="5470532" cy="653860"/>
          </a:xfrm>
          <a:prstGeom prst="rect">
            <a:avLst/>
          </a:prstGeom>
        </p:spPr>
        <p:txBody>
          <a:bodyPr/>
          <a:lstStyle/>
          <a:p>
            <a:r>
              <a:t>The Group Project</a:t>
            </a:r>
          </a:p>
        </p:txBody>
      </p:sp>
      <p:sp>
        <p:nvSpPr>
          <p:cNvPr id="98" name="Shape 301"/>
          <p:cNvSpPr txBox="1"/>
          <p:nvPr/>
        </p:nvSpPr>
        <p:spPr>
          <a:xfrm>
            <a:off x="2272270" y="974393"/>
            <a:ext cx="6558644" cy="152030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u="sng">
                <a:latin typeface="Arial"/>
                <a:ea typeface="Arial"/>
                <a:cs typeface="Arial"/>
                <a:sym typeface="Arial"/>
              </a:defRPr>
            </a:pPr>
            <a:r>
              <a:t>Lesson: </a:t>
            </a:r>
          </a:p>
          <a:p>
            <a:pPr>
              <a:defRPr sz="3000" b="1">
                <a:latin typeface="Arial"/>
                <a:ea typeface="Arial"/>
                <a:cs typeface="Arial"/>
                <a:sym typeface="Arial"/>
              </a:defRPr>
            </a:pPr>
            <a:r>
              <a:t>You should use Version Control.</a:t>
            </a:r>
          </a:p>
          <a:p>
            <a:pPr>
              <a:defRPr sz="1500" b="1">
                <a:latin typeface="Arial"/>
                <a:ea typeface="Arial"/>
                <a:cs typeface="Arial"/>
                <a:sym typeface="Arial"/>
              </a:defRPr>
            </a:pPr>
            <a:endParaRPr/>
          </a:p>
          <a:p>
            <a:pPr>
              <a:defRPr sz="1500" b="1">
                <a:latin typeface="Arial"/>
                <a:ea typeface="Arial"/>
                <a:cs typeface="Arial"/>
                <a:sym typeface="Arial"/>
              </a:defRPr>
            </a:pPr>
            <a:r>
              <a:t>….and watch your teammates’ work</a:t>
            </a:r>
          </a:p>
        </p:txBody>
      </p:sp>
      <p:grpSp>
        <p:nvGrpSpPr>
          <p:cNvPr id="101" name="Rounded Rectangular Callout 1"/>
          <p:cNvGrpSpPr/>
          <p:nvPr/>
        </p:nvGrpSpPr>
        <p:grpSpPr>
          <a:xfrm>
            <a:off x="1771729" y="2924080"/>
            <a:ext cx="5511988" cy="1691637"/>
            <a:chOff x="0" y="0"/>
            <a:chExt cx="5511987" cy="1691636"/>
          </a:xfrm>
        </p:grpSpPr>
        <p:sp>
          <p:nvSpPr>
            <p:cNvPr id="99" name="Shape"/>
            <p:cNvSpPr/>
            <p:nvPr/>
          </p:nvSpPr>
          <p:spPr>
            <a:xfrm>
              <a:off x="-1" y="28574"/>
              <a:ext cx="5511988" cy="1634491"/>
            </a:xfrm>
            <a:custGeom>
              <a:avLst/>
              <a:gdLst/>
              <a:ahLst/>
              <a:cxnLst>
                <a:cxn ang="0">
                  <a:pos x="wd2" y="hd2"/>
                </a:cxn>
                <a:cxn ang="5400000">
                  <a:pos x="wd2" y="hd2"/>
                </a:cxn>
                <a:cxn ang="10800000">
                  <a:pos x="wd2" y="hd2"/>
                </a:cxn>
                <a:cxn ang="16200000">
                  <a:pos x="wd2" y="hd2"/>
                </a:cxn>
              </a:cxnLst>
              <a:rect l="0" t="0" r="r" b="b"/>
              <a:pathLst>
                <a:path w="21600" h="21600"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00" name="Through the Git, things you will see. Other branches. The future… the past……"/>
            <p:cNvSpPr txBox="1"/>
            <p:nvPr/>
          </p:nvSpPr>
          <p:spPr>
            <a:xfrm>
              <a:off x="1642340" y="0"/>
              <a:ext cx="3789857" cy="16916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r>
                <a:t>Through the Git, things you will see. Other branches. The future… the past…</a:t>
              </a:r>
            </a:p>
            <a:p>
              <a:endParaRPr/>
            </a:p>
            <a:p>
              <a:r>
                <a:t>…You will find only what you commit.</a:t>
              </a:r>
            </a:p>
          </p:txBody>
        </p:sp>
      </p:grpSp>
      <p:pic>
        <p:nvPicPr>
          <p:cNvPr id="6" name="Picture 5">
            <a:extLst>
              <a:ext uri="{FF2B5EF4-FFF2-40B4-BE49-F238E27FC236}">
                <a16:creationId xmlns:a16="http://schemas.microsoft.com/office/drawing/2014/main" id="{B77D09B2-315E-470A-95AC-BEBE33E132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064" y="912342"/>
            <a:ext cx="1275664" cy="1739046"/>
          </a:xfrm>
          <a:prstGeom prst="rect">
            <a:avLst/>
          </a:prstGeom>
        </p:spPr>
      </p:pic>
      <p:pic>
        <p:nvPicPr>
          <p:cNvPr id="8" name="Picture 7">
            <a:extLst>
              <a:ext uri="{FF2B5EF4-FFF2-40B4-BE49-F238E27FC236}">
                <a16:creationId xmlns:a16="http://schemas.microsoft.com/office/drawing/2014/main" id="{824CF2D7-0349-450F-9584-D10137EEA4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351" y="4731722"/>
            <a:ext cx="2823100" cy="141155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311"/>
          <p:cNvSpPr txBox="1">
            <a:spLocks noGrp="1"/>
          </p:cNvSpPr>
          <p:nvPr>
            <p:ph type="title"/>
          </p:nvPr>
        </p:nvSpPr>
        <p:spPr>
          <a:xfrm>
            <a:off x="304797" y="-3"/>
            <a:ext cx="5470532" cy="653860"/>
          </a:xfrm>
          <a:prstGeom prst="rect">
            <a:avLst/>
          </a:prstGeom>
        </p:spPr>
        <p:txBody>
          <a:bodyPr/>
          <a:lstStyle/>
          <a:p>
            <a:r>
              <a:t>Version Control</a:t>
            </a:r>
          </a:p>
        </p:txBody>
      </p:sp>
      <p:sp>
        <p:nvSpPr>
          <p:cNvPr id="106" name="Shape 312"/>
          <p:cNvSpPr txBox="1"/>
          <p:nvPr/>
        </p:nvSpPr>
        <p:spPr>
          <a:xfrm>
            <a:off x="443344" y="914397"/>
            <a:ext cx="8229601" cy="409342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indent="228600" defTabSz="685800">
              <a:defRPr sz="2800" b="1" u="sng">
                <a:latin typeface="Arial"/>
                <a:ea typeface="Arial"/>
                <a:cs typeface="Arial"/>
                <a:sym typeface="Arial"/>
              </a:defRPr>
            </a:pPr>
            <a:r>
              <a:rPr dirty="0"/>
              <a:t>Git Version Control:</a:t>
            </a:r>
            <a:endParaRPr lang="en-US" dirty="0"/>
          </a:p>
          <a:p>
            <a:pPr indent="228600" defTabSz="685800">
              <a:defRPr sz="2800" b="1" u="sng">
                <a:latin typeface="Arial"/>
                <a:ea typeface="Arial"/>
                <a:cs typeface="Arial"/>
                <a:sym typeface="Arial"/>
              </a:defRPr>
            </a:pPr>
            <a:endParaRPr lang="en-US" dirty="0"/>
          </a:p>
          <a:p>
            <a:pPr lvl="1" defTabSz="685800">
              <a:defRPr sz="2800" b="1" u="sng">
                <a:latin typeface="Arial"/>
                <a:ea typeface="Arial"/>
                <a:cs typeface="Arial"/>
                <a:sym typeface="Arial"/>
              </a:defRPr>
            </a:pPr>
            <a:r>
              <a:rPr sz="2400" b="0" u="none" dirty="0"/>
              <a:t>Provides an organized system for managing code when multiple developers work on a project</a:t>
            </a:r>
            <a:r>
              <a:rPr lang="en-US" sz="2400" b="0" u="none" dirty="0"/>
              <a:t> </a:t>
            </a:r>
            <a:r>
              <a:rPr lang="en-US" sz="2400" b="1" u="none" dirty="0"/>
              <a:t>at the same time.</a:t>
            </a:r>
            <a:endParaRPr lang="en-US" sz="2400" b="1" dirty="0"/>
          </a:p>
          <a:p>
            <a:pPr indent="228600" defTabSz="685800">
              <a:defRPr sz="2400">
                <a:latin typeface="Arial"/>
                <a:ea typeface="Arial"/>
                <a:cs typeface="Arial"/>
                <a:sym typeface="Arial"/>
              </a:defRPr>
            </a:pPr>
            <a:endParaRPr lang="en-US" b="1" u="sng" dirty="0"/>
          </a:p>
          <a:p>
            <a:pPr indent="228600" defTabSz="685800">
              <a:defRPr sz="2800" b="1" u="sng">
                <a:latin typeface="Arial"/>
                <a:ea typeface="Arial"/>
                <a:cs typeface="Arial"/>
                <a:sym typeface="Arial"/>
              </a:defRPr>
            </a:pPr>
            <a:r>
              <a:rPr dirty="0"/>
              <a:t>The Benefits of Git:</a:t>
            </a:r>
            <a:endParaRPr sz="2400" dirty="0"/>
          </a:p>
          <a:p>
            <a:pPr indent="228600" defTabSz="685800">
              <a:defRPr sz="2400" b="1" u="sng">
                <a:latin typeface="Arial"/>
                <a:ea typeface="Arial"/>
                <a:cs typeface="Arial"/>
                <a:sym typeface="Arial"/>
              </a:defRPr>
            </a:pPr>
            <a:endParaRPr sz="2400" dirty="0"/>
          </a:p>
          <a:p>
            <a:pPr marL="742950" indent="-514350" defTabSz="685800">
              <a:buSzPct val="100000"/>
              <a:buAutoNum type="arabicPeriod"/>
              <a:defRPr sz="2800">
                <a:latin typeface="Arial"/>
                <a:ea typeface="Arial"/>
                <a:cs typeface="Arial"/>
                <a:sym typeface="Arial"/>
              </a:defRPr>
            </a:pPr>
            <a:r>
              <a:rPr sz="2400" dirty="0"/>
              <a:t>A process for resolving conflicts in code.</a:t>
            </a:r>
          </a:p>
          <a:p>
            <a:pPr marL="742950" indent="-514350" defTabSz="685800">
              <a:buSzPct val="100000"/>
              <a:buAutoNum type="arabicPeriod"/>
              <a:defRPr sz="2400">
                <a:latin typeface="Arial"/>
                <a:ea typeface="Arial"/>
                <a:cs typeface="Arial"/>
                <a:sym typeface="Arial"/>
              </a:defRPr>
            </a:pPr>
            <a:endParaRPr sz="2400" dirty="0"/>
          </a:p>
          <a:p>
            <a:pPr marL="742950" indent="-514350" defTabSz="685800">
              <a:buSzPct val="100000"/>
              <a:buAutoNum type="arabicPeriod" startAt="2"/>
              <a:defRPr sz="2800">
                <a:latin typeface="Arial"/>
                <a:ea typeface="Arial"/>
                <a:cs typeface="Arial"/>
                <a:sym typeface="Arial"/>
              </a:defRPr>
            </a:pPr>
            <a:r>
              <a:rPr sz="2400" dirty="0"/>
              <a:t>Version History.</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314"/>
          <p:cNvSpPr txBox="1">
            <a:spLocks noGrp="1"/>
          </p:cNvSpPr>
          <p:nvPr>
            <p:ph type="title"/>
          </p:nvPr>
        </p:nvSpPr>
        <p:spPr>
          <a:xfrm>
            <a:off x="304797" y="-3"/>
            <a:ext cx="5470532" cy="653860"/>
          </a:xfrm>
          <a:prstGeom prst="rect">
            <a:avLst/>
          </a:prstGeom>
        </p:spPr>
        <p:txBody>
          <a:bodyPr/>
          <a:lstStyle/>
          <a:p>
            <a:r>
              <a:t>The Group Project</a:t>
            </a:r>
          </a:p>
        </p:txBody>
      </p:sp>
      <p:sp>
        <p:nvSpPr>
          <p:cNvPr id="109" name="Shape 316"/>
          <p:cNvSpPr txBox="1"/>
          <p:nvPr/>
        </p:nvSpPr>
        <p:spPr>
          <a:xfrm>
            <a:off x="3492744" y="5930270"/>
            <a:ext cx="2437910" cy="35065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a:latin typeface="Arial"/>
                <a:ea typeface="Arial"/>
                <a:cs typeface="Arial"/>
                <a:sym typeface="Arial"/>
              </a:defRPr>
            </a:pPr>
            <a:r>
              <a:t>Leia - </a:t>
            </a:r>
            <a:r>
              <a:rPr i="1"/>
              <a:t>Translate</a:t>
            </a:r>
            <a:r>
              <a:t> branch</a:t>
            </a:r>
          </a:p>
        </p:txBody>
      </p:sp>
      <p:sp>
        <p:nvSpPr>
          <p:cNvPr id="110" name="Shape 317"/>
          <p:cNvSpPr txBox="1"/>
          <p:nvPr/>
        </p:nvSpPr>
        <p:spPr>
          <a:xfrm>
            <a:off x="881342" y="5930270"/>
            <a:ext cx="2028473" cy="338374"/>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1700">
                <a:latin typeface="Arial"/>
                <a:ea typeface="Arial"/>
                <a:cs typeface="Arial"/>
                <a:sym typeface="Arial"/>
              </a:defRPr>
            </a:pPr>
            <a:r>
              <a:t>Yoda - </a:t>
            </a:r>
            <a:r>
              <a:rPr i="1"/>
              <a:t>Maps</a:t>
            </a:r>
            <a:r>
              <a:t> branch</a:t>
            </a:r>
          </a:p>
        </p:txBody>
      </p:sp>
      <p:sp>
        <p:nvSpPr>
          <p:cNvPr id="111"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12" name="Shape 320"/>
          <p:cNvSpPr/>
          <p:nvPr/>
        </p:nvSpPr>
        <p:spPr>
          <a:xfrm flipH="1">
            <a:off x="2537403" y="3073867"/>
            <a:ext cx="1670182" cy="956712"/>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113" name="Shape 321"/>
          <p:cNvSpPr/>
          <p:nvPr/>
        </p:nvSpPr>
        <p:spPr>
          <a:xfrm>
            <a:off x="4570031" y="3062845"/>
            <a:ext cx="5" cy="91922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114" name="Shape 322"/>
          <p:cNvSpPr txBox="1"/>
          <p:nvPr/>
        </p:nvSpPr>
        <p:spPr>
          <a:xfrm>
            <a:off x="3873424" y="2621495"/>
            <a:ext cx="1666162"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Feature branch</a:t>
            </a:r>
          </a:p>
        </p:txBody>
      </p:sp>
      <p:sp>
        <p:nvSpPr>
          <p:cNvPr id="115" name="Shape 323"/>
          <p:cNvSpPr txBox="1"/>
          <p:nvPr/>
        </p:nvSpPr>
        <p:spPr>
          <a:xfrm>
            <a:off x="3935040" y="694554"/>
            <a:ext cx="1553313"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Master Branch</a:t>
            </a:r>
          </a:p>
        </p:txBody>
      </p:sp>
      <p:sp>
        <p:nvSpPr>
          <p:cNvPr id="116" name="Shape 325"/>
          <p:cNvSpPr txBox="1"/>
          <p:nvPr/>
        </p:nvSpPr>
        <p:spPr>
          <a:xfrm>
            <a:off x="6513585" y="5917986"/>
            <a:ext cx="2111642" cy="35065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a:latin typeface="Arial"/>
                <a:ea typeface="Arial"/>
                <a:cs typeface="Arial"/>
                <a:sym typeface="Arial"/>
              </a:defRPr>
            </a:pPr>
            <a:r>
              <a:t>Han - </a:t>
            </a:r>
            <a:r>
              <a:rPr i="1"/>
              <a:t>Styles </a:t>
            </a:r>
            <a:r>
              <a:t>branch</a:t>
            </a:r>
          </a:p>
        </p:txBody>
      </p:sp>
      <p:sp>
        <p:nvSpPr>
          <p:cNvPr id="117" name="Shape 326"/>
          <p:cNvSpPr/>
          <p:nvPr/>
        </p:nvSpPr>
        <p:spPr>
          <a:xfrm>
            <a:off x="5295898" y="3132376"/>
            <a:ext cx="1285992" cy="9090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118" name="Shape 327"/>
          <p:cNvSpPr txBox="1"/>
          <p:nvPr/>
        </p:nvSpPr>
        <p:spPr>
          <a:xfrm>
            <a:off x="6144381" y="1718679"/>
            <a:ext cx="2634698"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i="1"/>
            </a:lvl1pPr>
          </a:lstStyle>
          <a:p>
            <a:r>
              <a:t>‘Branch’ = personal copy</a:t>
            </a:r>
          </a:p>
        </p:txBody>
      </p:sp>
      <p:sp>
        <p:nvSpPr>
          <p:cNvPr id="119" name="Let’s say Yoda, Leia, and Han are all working on different branches for Google."/>
          <p:cNvSpPr txBox="1"/>
          <p:nvPr/>
        </p:nvSpPr>
        <p:spPr>
          <a:xfrm>
            <a:off x="359740" y="1092570"/>
            <a:ext cx="3071680" cy="161035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nSpc>
                <a:spcPct val="120000"/>
              </a:lnSpc>
              <a:defRPr sz="2200"/>
            </a:lvl1pPr>
          </a:lstStyle>
          <a:p>
            <a:r>
              <a:t>Let’s say Yoda, Leia, and Han are all working on different branches for Google.</a:t>
            </a:r>
          </a:p>
        </p:txBody>
      </p:sp>
      <p:pic>
        <p:nvPicPr>
          <p:cNvPr id="120" name="mapsicon.png" descr="mapsicon.png"/>
          <p:cNvPicPr>
            <a:picLocks noChangeAspect="1"/>
          </p:cNvPicPr>
          <p:nvPr/>
        </p:nvPicPr>
        <p:blipFill>
          <a:blip r:embed="rId2">
            <a:extLst/>
          </a:blip>
          <a:stretch>
            <a:fillRect/>
          </a:stretch>
        </p:blipFill>
        <p:spPr>
          <a:xfrm>
            <a:off x="1062499" y="4147341"/>
            <a:ext cx="1666164" cy="1666165"/>
          </a:xfrm>
          <a:prstGeom prst="rect">
            <a:avLst/>
          </a:prstGeom>
          <a:ln w="12700">
            <a:miter lim="400000"/>
          </a:ln>
        </p:spPr>
      </p:pic>
      <p:pic>
        <p:nvPicPr>
          <p:cNvPr id="121" name="material.png" descr="material.png"/>
          <p:cNvPicPr>
            <a:picLocks noChangeAspect="1"/>
          </p:cNvPicPr>
          <p:nvPr/>
        </p:nvPicPr>
        <p:blipFill>
          <a:blip r:embed="rId3">
            <a:extLst/>
          </a:blip>
          <a:stretch>
            <a:fillRect/>
          </a:stretch>
        </p:blipFill>
        <p:spPr>
          <a:xfrm>
            <a:off x="6628648" y="4147341"/>
            <a:ext cx="1666165" cy="1666165"/>
          </a:xfrm>
          <a:prstGeom prst="rect">
            <a:avLst/>
          </a:prstGeom>
          <a:ln w="12700">
            <a:miter lim="400000"/>
          </a:ln>
        </p:spPr>
      </p:pic>
      <p:pic>
        <p:nvPicPr>
          <p:cNvPr id="122" name="Google_Translate_logo.svg.png" descr="Google_Translate_logo.svg.png"/>
          <p:cNvPicPr>
            <a:picLocks noChangeAspect="1"/>
          </p:cNvPicPr>
          <p:nvPr/>
        </p:nvPicPr>
        <p:blipFill>
          <a:blip r:embed="rId4">
            <a:extLst/>
          </a:blip>
          <a:stretch>
            <a:fillRect/>
          </a:stretch>
        </p:blipFill>
        <p:spPr>
          <a:xfrm>
            <a:off x="3746748" y="4147341"/>
            <a:ext cx="1666165" cy="166616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he Group Project"/>
          <p:cNvSpPr txBox="1">
            <a:spLocks noGrp="1"/>
          </p:cNvSpPr>
          <p:nvPr>
            <p:ph type="title"/>
          </p:nvPr>
        </p:nvSpPr>
        <p:spPr>
          <a:xfrm>
            <a:off x="304800" y="-2"/>
            <a:ext cx="5470527" cy="653858"/>
          </a:xfrm>
          <a:prstGeom prst="rect">
            <a:avLst/>
          </a:prstGeom>
        </p:spPr>
        <p:txBody>
          <a:bodyPr/>
          <a:lstStyle/>
          <a:p>
            <a:r>
              <a:t>The Group Project</a:t>
            </a:r>
          </a:p>
        </p:txBody>
      </p:sp>
      <p:sp>
        <p:nvSpPr>
          <p:cNvPr id="125" name="If Leia, Yoda, and Han are all working on different parts, they can work separately without affecting each other’s code.…"/>
          <p:cNvSpPr txBox="1"/>
          <p:nvPr/>
        </p:nvSpPr>
        <p:spPr>
          <a:xfrm>
            <a:off x="1242184" y="1002030"/>
            <a:ext cx="6659632" cy="33045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00526" indent="-200526">
              <a:buSzPct val="100000"/>
              <a:buChar char="•"/>
              <a:defRPr sz="2000"/>
            </a:pPr>
            <a:r>
              <a:rPr dirty="0"/>
              <a:t>If Leia, Yoda, and Han are all working on different branches, they can work separately without affecting each other’s code.</a:t>
            </a:r>
          </a:p>
          <a:p>
            <a:pPr>
              <a:defRPr sz="2000"/>
            </a:pPr>
            <a:endParaRPr dirty="0"/>
          </a:p>
          <a:p>
            <a:pPr marL="200526" indent="-200526">
              <a:buSzPct val="100000"/>
              <a:buChar char="•"/>
              <a:defRPr sz="2000"/>
            </a:pPr>
            <a:r>
              <a:rPr dirty="0"/>
              <a:t>If Yoda added a Maps feature and Leia wants to use this new feature in his code, all Leia has to do is merge in the new version of Yoda’s branch into her own branch and keep coding!</a:t>
            </a:r>
            <a:br>
              <a:rPr dirty="0"/>
            </a:br>
            <a:r>
              <a:rPr dirty="0"/>
              <a:t>(This is </a:t>
            </a:r>
            <a:r>
              <a:rPr i="1" dirty="0"/>
              <a:t>much</a:t>
            </a:r>
            <a:r>
              <a:rPr dirty="0"/>
              <a:t> better than the alternative of copy and pasting files)</a:t>
            </a:r>
          </a:p>
        </p:txBody>
      </p:sp>
      <p:pic>
        <p:nvPicPr>
          <p:cNvPr id="126" name="yoda.png" descr="yoda.png"/>
          <p:cNvPicPr>
            <a:picLocks noChangeAspect="1"/>
          </p:cNvPicPr>
          <p:nvPr/>
        </p:nvPicPr>
        <p:blipFill>
          <a:blip r:embed="rId2">
            <a:extLst/>
          </a:blip>
          <a:stretch>
            <a:fillRect/>
          </a:stretch>
        </p:blipFill>
        <p:spPr>
          <a:xfrm>
            <a:off x="1756886" y="4552434"/>
            <a:ext cx="2566352" cy="1520310"/>
          </a:xfrm>
          <a:prstGeom prst="rect">
            <a:avLst/>
          </a:prstGeom>
          <a:ln w="12700">
            <a:miter lim="400000"/>
          </a:ln>
        </p:spPr>
      </p:pic>
      <p:grpSp>
        <p:nvGrpSpPr>
          <p:cNvPr id="129" name="Rounded Rectangular Callout 1"/>
          <p:cNvGrpSpPr/>
          <p:nvPr/>
        </p:nvGrpSpPr>
        <p:grpSpPr>
          <a:xfrm>
            <a:off x="3682907" y="4956392"/>
            <a:ext cx="3839429" cy="1138523"/>
            <a:chOff x="0" y="0"/>
            <a:chExt cx="3839428" cy="1138521"/>
          </a:xfrm>
        </p:grpSpPr>
        <p:sp>
          <p:nvSpPr>
            <p:cNvPr id="127" name="Shape"/>
            <p:cNvSpPr/>
            <p:nvPr/>
          </p:nvSpPr>
          <p:spPr>
            <a:xfrm>
              <a:off x="-1" y="0"/>
              <a:ext cx="3839429" cy="1138523"/>
            </a:xfrm>
            <a:custGeom>
              <a:avLst/>
              <a:gdLst/>
              <a:ahLst/>
              <a:cxnLst>
                <a:cxn ang="0">
                  <a:pos x="wd2" y="hd2"/>
                </a:cxn>
                <a:cxn ang="5400000">
                  <a:pos x="wd2" y="hd2"/>
                </a:cxn>
                <a:cxn ang="10800000">
                  <a:pos x="wd2" y="hd2"/>
                </a:cxn>
                <a:cxn ang="16200000">
                  <a:pos x="wd2" y="hd2"/>
                </a:cxn>
              </a:cxnLst>
              <a:rect l="0" t="0" r="r" b="b"/>
              <a:pathLst>
                <a:path w="21600" h="21600"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28" name="Always pass on what you have learned."/>
            <p:cNvSpPr txBox="1"/>
            <p:nvPr/>
          </p:nvSpPr>
          <p:spPr>
            <a:xfrm>
              <a:off x="1143988" y="256841"/>
              <a:ext cx="2649997" cy="624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b="1"/>
              </a:lvl1pPr>
            </a:lstStyle>
            <a:p>
              <a:r>
                <a:t>Always pass on what you have learned.</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pasted-image.png" descr="pasted-image.png"/>
          <p:cNvPicPr>
            <a:picLocks noChangeAspect="1"/>
          </p:cNvPicPr>
          <p:nvPr/>
        </p:nvPicPr>
        <p:blipFill>
          <a:blip r:embed="rId2">
            <a:extLst/>
          </a:blip>
          <a:stretch>
            <a:fillRect/>
          </a:stretch>
        </p:blipFill>
        <p:spPr>
          <a:xfrm>
            <a:off x="470456" y="3847455"/>
            <a:ext cx="3360820" cy="2035983"/>
          </a:xfrm>
          <a:prstGeom prst="rect">
            <a:avLst/>
          </a:prstGeom>
          <a:ln w="12700">
            <a:miter lim="400000"/>
          </a:ln>
        </p:spPr>
      </p:pic>
      <p:sp>
        <p:nvSpPr>
          <p:cNvPr id="132" name="The Group Project"/>
          <p:cNvSpPr txBox="1">
            <a:spLocks noGrp="1"/>
          </p:cNvSpPr>
          <p:nvPr>
            <p:ph type="title"/>
          </p:nvPr>
        </p:nvSpPr>
        <p:spPr>
          <a:xfrm>
            <a:off x="304800" y="-2"/>
            <a:ext cx="5470527" cy="653858"/>
          </a:xfrm>
          <a:prstGeom prst="rect">
            <a:avLst/>
          </a:prstGeom>
        </p:spPr>
        <p:txBody>
          <a:bodyPr/>
          <a:lstStyle/>
          <a:p>
            <a:r>
              <a:t>The Group Project</a:t>
            </a:r>
          </a:p>
        </p:txBody>
      </p:sp>
      <p:sp>
        <p:nvSpPr>
          <p:cNvPr id="133" name="If they collaborate and Han made changes that breaks everyone’s code, Git makes it easy to revert or “rollback” the bad code."/>
          <p:cNvSpPr txBox="1"/>
          <p:nvPr/>
        </p:nvSpPr>
        <p:spPr>
          <a:xfrm>
            <a:off x="80893" y="1115310"/>
            <a:ext cx="8982213" cy="15519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00526" indent="-200526">
              <a:buSzPct val="100000"/>
              <a:buChar char="•"/>
              <a:defRPr sz="2000"/>
            </a:pPr>
            <a:r>
              <a:t>Let’s say Han was working on a site-wide change in styling, but one of his changes had unintended consequences on a page Leia was working on.</a:t>
            </a:r>
          </a:p>
          <a:p>
            <a:pPr>
              <a:defRPr sz="2000"/>
            </a:pPr>
            <a:endParaRPr/>
          </a:p>
          <a:p>
            <a:pPr marL="200526" indent="-200526">
              <a:buSzPct val="100000"/>
              <a:buChar char="•"/>
              <a:defRPr sz="2000"/>
            </a:pPr>
            <a:r>
              <a:t>Instead of having to debug the problem while users stare at a broken page, Git makes it easy to instantly revert or “rollback” the mistake.</a:t>
            </a:r>
          </a:p>
        </p:txBody>
      </p:sp>
      <p:sp>
        <p:nvSpPr>
          <p:cNvPr id="134" name="Arrow 3"/>
          <p:cNvSpPr/>
          <p:nvPr/>
        </p:nvSpPr>
        <p:spPr>
          <a:xfrm>
            <a:off x="4129247" y="4030245"/>
            <a:ext cx="1343846" cy="1186357"/>
          </a:xfrm>
          <a:custGeom>
            <a:avLst/>
            <a:gdLst/>
            <a:ahLst/>
            <a:cxnLst>
              <a:cxn ang="0">
                <a:pos x="wd2" y="hd2"/>
              </a:cxn>
              <a:cxn ang="5400000">
                <a:pos x="wd2" y="hd2"/>
              </a:cxn>
              <a:cxn ang="10800000">
                <a:pos x="wd2" y="hd2"/>
              </a:cxn>
              <a:cxn ang="16200000">
                <a:pos x="wd2" y="hd2"/>
              </a:cxn>
            </a:cxnLst>
            <a:rect l="0" t="0" r="r" b="b"/>
            <a:pathLst>
              <a:path w="21600" h="21600" extrusionOk="0">
                <a:moveTo>
                  <a:pt x="9418" y="0"/>
                </a:moveTo>
                <a:cubicBezTo>
                  <a:pt x="4218" y="41"/>
                  <a:pt x="0" y="4377"/>
                  <a:pt x="0" y="10278"/>
                </a:cubicBezTo>
                <a:lnTo>
                  <a:pt x="0" y="10847"/>
                </a:lnTo>
                <a:cubicBezTo>
                  <a:pt x="0" y="16776"/>
                  <a:pt x="4259" y="21600"/>
                  <a:pt x="9493" y="21600"/>
                </a:cubicBezTo>
                <a:cubicBezTo>
                  <a:pt x="9512" y="21600"/>
                  <a:pt x="9531" y="21598"/>
                  <a:pt x="9550" y="21598"/>
                </a:cubicBezTo>
                <a:lnTo>
                  <a:pt x="9581" y="21598"/>
                </a:lnTo>
                <a:lnTo>
                  <a:pt x="9577" y="21027"/>
                </a:lnTo>
                <a:lnTo>
                  <a:pt x="9577" y="17837"/>
                </a:lnTo>
                <a:lnTo>
                  <a:pt x="9584" y="17837"/>
                </a:lnTo>
                <a:lnTo>
                  <a:pt x="9569" y="16699"/>
                </a:lnTo>
                <a:lnTo>
                  <a:pt x="9533" y="16699"/>
                </a:lnTo>
                <a:cubicBezTo>
                  <a:pt x="9520" y="16699"/>
                  <a:pt x="9506" y="16701"/>
                  <a:pt x="9493" y="16701"/>
                </a:cubicBezTo>
                <a:cubicBezTo>
                  <a:pt x="6644" y="16701"/>
                  <a:pt x="4327" y="14075"/>
                  <a:pt x="4327" y="10847"/>
                </a:cubicBezTo>
                <a:lnTo>
                  <a:pt x="4327" y="10669"/>
                </a:lnTo>
                <a:cubicBezTo>
                  <a:pt x="4365" y="7497"/>
                  <a:pt x="6641" y="4928"/>
                  <a:pt x="9444" y="4899"/>
                </a:cubicBezTo>
                <a:lnTo>
                  <a:pt x="9539" y="4899"/>
                </a:lnTo>
                <a:cubicBezTo>
                  <a:pt x="12226" y="4925"/>
                  <a:pt x="14431" y="7288"/>
                  <a:pt x="14644" y="10278"/>
                </a:cubicBezTo>
                <a:lnTo>
                  <a:pt x="12029" y="10278"/>
                </a:lnTo>
                <a:lnTo>
                  <a:pt x="16815" y="17636"/>
                </a:lnTo>
                <a:lnTo>
                  <a:pt x="21600" y="10278"/>
                </a:lnTo>
                <a:lnTo>
                  <a:pt x="18976" y="10278"/>
                </a:lnTo>
                <a:cubicBezTo>
                  <a:pt x="18756" y="4585"/>
                  <a:pt x="14612" y="27"/>
                  <a:pt x="9539" y="0"/>
                </a:cubicBezTo>
                <a:lnTo>
                  <a:pt x="9503" y="0"/>
                </a:lnTo>
                <a:cubicBezTo>
                  <a:pt x="9500" y="0"/>
                  <a:pt x="9496" y="0"/>
                  <a:pt x="9493" y="0"/>
                </a:cubicBezTo>
                <a:lnTo>
                  <a:pt x="9491" y="0"/>
                </a:lnTo>
                <a:cubicBezTo>
                  <a:pt x="9488" y="0"/>
                  <a:pt x="9485" y="0"/>
                  <a:pt x="9481" y="0"/>
                </a:cubicBezTo>
                <a:lnTo>
                  <a:pt x="9418" y="0"/>
                </a:ln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135" name="New Broken Version"/>
          <p:cNvSpPr txBox="1"/>
          <p:nvPr/>
        </p:nvSpPr>
        <p:spPr>
          <a:xfrm>
            <a:off x="1007101" y="3234636"/>
            <a:ext cx="2249160"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New Broken Version</a:t>
            </a:r>
          </a:p>
        </p:txBody>
      </p:sp>
      <p:sp>
        <p:nvSpPr>
          <p:cNvPr id="136" name="Old Working Version"/>
          <p:cNvSpPr txBox="1"/>
          <p:nvPr/>
        </p:nvSpPr>
        <p:spPr>
          <a:xfrm>
            <a:off x="6302285" y="3234636"/>
            <a:ext cx="2260322"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Old Working Version</a:t>
            </a:r>
          </a:p>
        </p:txBody>
      </p:sp>
      <p:sp>
        <p:nvSpPr>
          <p:cNvPr id="137" name="Revert"/>
          <p:cNvSpPr txBox="1"/>
          <p:nvPr/>
        </p:nvSpPr>
        <p:spPr>
          <a:xfrm>
            <a:off x="4416816" y="5355209"/>
            <a:ext cx="815386"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Revert</a:t>
            </a:r>
          </a:p>
        </p:txBody>
      </p:sp>
      <p:sp>
        <p:nvSpPr>
          <p:cNvPr id="138" name="Line"/>
          <p:cNvSpPr/>
          <p:nvPr/>
        </p:nvSpPr>
        <p:spPr>
          <a:xfrm flipV="1">
            <a:off x="396504" y="4026526"/>
            <a:ext cx="3508726" cy="1813801"/>
          </a:xfrm>
          <a:prstGeom prst="line">
            <a:avLst/>
          </a:prstGeom>
          <a:ln w="25400">
            <a:solidFill>
              <a:srgbClr val="B80D00"/>
            </a:solidFill>
          </a:ln>
          <a:effectLst>
            <a:outerShdw blurRad="38100" dist="23000" dir="5400000" rotWithShape="0">
              <a:srgbClr val="000000">
                <a:alpha val="35000"/>
              </a:srgbClr>
            </a:outerShdw>
          </a:effectLst>
        </p:spPr>
        <p:txBody>
          <a:bodyPr lIns="45718" tIns="45718" rIns="45718" bIns="45718"/>
          <a:lstStyle/>
          <a:p>
            <a:endParaRPr/>
          </a:p>
        </p:txBody>
      </p:sp>
      <p:sp>
        <p:nvSpPr>
          <p:cNvPr id="139" name="Line"/>
          <p:cNvSpPr/>
          <p:nvPr/>
        </p:nvSpPr>
        <p:spPr>
          <a:xfrm>
            <a:off x="383919" y="4030047"/>
            <a:ext cx="3495528" cy="1806758"/>
          </a:xfrm>
          <a:prstGeom prst="line">
            <a:avLst/>
          </a:prstGeom>
          <a:ln w="25400">
            <a:solidFill>
              <a:srgbClr val="B80D00"/>
            </a:solidFill>
          </a:ln>
          <a:effectLst>
            <a:outerShdw blurRad="38100" dist="23000" dir="5400000" rotWithShape="0">
              <a:srgbClr val="000000">
                <a:alpha val="35000"/>
              </a:srgbClr>
            </a:outerShdw>
          </a:effectLst>
        </p:spPr>
        <p:txBody>
          <a:bodyPr lIns="45718" tIns="45718" rIns="45718" bIns="45718"/>
          <a:lstStyle/>
          <a:p>
            <a:endParaRPr/>
          </a:p>
        </p:txBody>
      </p:sp>
      <p:pic>
        <p:nvPicPr>
          <p:cNvPr id="140" name="Screen Shot 2019-03-06 at 12.45.17 PM.png" descr="Screen Shot 2019-03-06 at 12.45.17 PM.png"/>
          <p:cNvPicPr>
            <a:picLocks noChangeAspect="1"/>
          </p:cNvPicPr>
          <p:nvPr/>
        </p:nvPicPr>
        <p:blipFill>
          <a:blip r:embed="rId3">
            <a:extLst/>
          </a:blip>
          <a:stretch>
            <a:fillRect/>
          </a:stretch>
        </p:blipFill>
        <p:spPr>
          <a:xfrm>
            <a:off x="5935105" y="3879319"/>
            <a:ext cx="2994683" cy="197225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451"/>
          <p:cNvSpPr txBox="1">
            <a:spLocks noGrp="1"/>
          </p:cNvSpPr>
          <p:nvPr>
            <p:ph type="title"/>
          </p:nvPr>
        </p:nvSpPr>
        <p:spPr>
          <a:xfrm>
            <a:off x="304797" y="-3"/>
            <a:ext cx="5470532" cy="653860"/>
          </a:xfrm>
          <a:prstGeom prst="rect">
            <a:avLst/>
          </a:prstGeom>
        </p:spPr>
        <p:txBody>
          <a:bodyPr/>
          <a:lstStyle/>
          <a:p>
            <a:r>
              <a:t>The Group Project</a:t>
            </a:r>
          </a:p>
        </p:txBody>
      </p:sp>
      <p:sp>
        <p:nvSpPr>
          <p:cNvPr id="143" name="Shape 454"/>
          <p:cNvSpPr txBox="1"/>
          <p:nvPr/>
        </p:nvSpPr>
        <p:spPr>
          <a:xfrm>
            <a:off x="1357009" y="2757388"/>
            <a:ext cx="6558644" cy="108227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u="sng">
                <a:latin typeface="Arial"/>
                <a:ea typeface="Arial"/>
                <a:cs typeface="Arial"/>
                <a:sym typeface="Arial"/>
              </a:defRPr>
            </a:pPr>
            <a:r>
              <a:t>Lesson: </a:t>
            </a:r>
          </a:p>
          <a:p>
            <a:pPr>
              <a:defRPr sz="3000" b="1">
                <a:latin typeface="Arial"/>
                <a:ea typeface="Arial"/>
                <a:cs typeface="Arial"/>
                <a:sym typeface="Arial"/>
              </a:defRPr>
            </a:pPr>
            <a:r>
              <a:t>You should use Version Control!</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468"/>
          <p:cNvSpPr txBox="1">
            <a:spLocks noGrp="1"/>
          </p:cNvSpPr>
          <p:nvPr>
            <p:ph type="title"/>
          </p:nvPr>
        </p:nvSpPr>
        <p:spPr>
          <a:xfrm>
            <a:off x="304797" y="-3"/>
            <a:ext cx="5470532" cy="653860"/>
          </a:xfrm>
          <a:prstGeom prst="rect">
            <a:avLst/>
          </a:prstGeom>
        </p:spPr>
        <p:txBody>
          <a:bodyPr/>
          <a:lstStyle/>
          <a:p>
            <a:r>
              <a:t>Quick Activity!</a:t>
            </a:r>
          </a:p>
        </p:txBody>
      </p:sp>
      <p:sp>
        <p:nvSpPr>
          <p:cNvPr id="146" name="Shape 469"/>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47" name="Shape 470"/>
          <p:cNvSpPr txBox="1"/>
          <p:nvPr/>
        </p:nvSpPr>
        <p:spPr>
          <a:xfrm>
            <a:off x="304800" y="914397"/>
            <a:ext cx="8686800" cy="21278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000" b="1" u="sng">
                <a:latin typeface="Arial"/>
                <a:ea typeface="Arial"/>
                <a:cs typeface="Arial"/>
                <a:sym typeface="Arial"/>
              </a:defRPr>
            </a:pPr>
            <a:r>
              <a:t>Turn to your neighbor, and have one of you explain to the other:</a:t>
            </a:r>
          </a:p>
          <a:p>
            <a:pPr>
              <a:defRPr sz="2000" b="1" u="sng">
                <a:latin typeface="Arial"/>
                <a:ea typeface="Arial"/>
                <a:cs typeface="Arial"/>
                <a:sym typeface="Arial"/>
              </a:defRPr>
            </a:pPr>
            <a:endParaRPr/>
          </a:p>
          <a:p>
            <a:pPr marL="342900" indent="-342900">
              <a:buSzPct val="100000"/>
              <a:buFont typeface="Arial"/>
              <a:buChar char="•"/>
              <a:defRPr sz="2000" b="1">
                <a:latin typeface="Arial"/>
                <a:ea typeface="Arial"/>
                <a:cs typeface="Arial"/>
                <a:sym typeface="Arial"/>
              </a:defRPr>
            </a:pPr>
            <a:r>
              <a:t>The concept of version control.</a:t>
            </a:r>
          </a:p>
          <a:p>
            <a:pPr>
              <a:defRPr sz="2000" b="1">
                <a:latin typeface="Arial"/>
                <a:ea typeface="Arial"/>
                <a:cs typeface="Arial"/>
                <a:sym typeface="Arial"/>
              </a:defRPr>
            </a:pPr>
            <a:endParaRPr/>
          </a:p>
          <a:p>
            <a:pPr>
              <a:defRPr sz="2000" b="1" u="sng">
                <a:latin typeface="Arial"/>
                <a:ea typeface="Arial"/>
                <a:cs typeface="Arial"/>
                <a:sym typeface="Arial"/>
              </a:defRPr>
            </a:pPr>
            <a:r>
              <a:t>Then the other should explain:</a:t>
            </a:r>
          </a:p>
          <a:p>
            <a:pPr>
              <a:defRPr sz="2000" b="1">
                <a:latin typeface="Arial"/>
                <a:ea typeface="Arial"/>
                <a:cs typeface="Arial"/>
                <a:sym typeface="Arial"/>
              </a:defRPr>
            </a:pPr>
            <a:endParaRPr/>
          </a:p>
          <a:p>
            <a:pPr marL="342900" indent="-342900">
              <a:buSzPct val="100000"/>
              <a:buFont typeface="Arial"/>
              <a:buChar char="•"/>
              <a:defRPr sz="2000" b="1">
                <a:latin typeface="Arial"/>
                <a:ea typeface="Arial"/>
                <a:cs typeface="Arial"/>
                <a:sym typeface="Arial"/>
              </a:defRPr>
            </a:pPr>
            <a:r>
              <a:t>Two of the key advantages to using a version control system. </a:t>
            </a:r>
          </a:p>
        </p:txBody>
      </p:sp>
      <p:sp>
        <p:nvSpPr>
          <p:cNvPr id="148" name="Shape 471"/>
          <p:cNvSpPr txBox="1"/>
          <p:nvPr/>
        </p:nvSpPr>
        <p:spPr>
          <a:xfrm>
            <a:off x="3657600" y="124821"/>
            <a:ext cx="5334000" cy="3506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Suggested Time: </a:t>
            </a:r>
            <a:r>
              <a:rPr b="0"/>
              <a:t>3 min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218"/>
          <p:cNvSpPr txBox="1">
            <a:spLocks noGrp="1"/>
          </p:cNvSpPr>
          <p:nvPr>
            <p:ph type="title"/>
          </p:nvPr>
        </p:nvSpPr>
        <p:spPr>
          <a:xfrm>
            <a:off x="304797" y="-3"/>
            <a:ext cx="5470532" cy="653860"/>
          </a:xfrm>
          <a:prstGeom prst="rect">
            <a:avLst/>
          </a:prstGeom>
        </p:spPr>
        <p:txBody>
          <a:bodyPr/>
          <a:lstStyle/>
          <a:p>
            <a:r>
              <a:t>It’s Okay! </a:t>
            </a:r>
          </a:p>
        </p:txBody>
      </p:sp>
      <p:pic>
        <p:nvPicPr>
          <p:cNvPr id="54" name="Picture 1" descr="Picture 1"/>
          <p:cNvPicPr>
            <a:picLocks noChangeAspect="1"/>
          </p:cNvPicPr>
          <p:nvPr/>
        </p:nvPicPr>
        <p:blipFill>
          <a:blip r:embed="rId2">
            <a:extLst/>
          </a:blip>
          <a:stretch>
            <a:fillRect/>
          </a:stretch>
        </p:blipFill>
        <p:spPr>
          <a:xfrm>
            <a:off x="382621" y="789697"/>
            <a:ext cx="8289454" cy="5537226"/>
          </a:xfrm>
          <a:prstGeom prst="rect">
            <a:avLst/>
          </a:prstGeom>
          <a:ln w="12700">
            <a:miter lim="400000"/>
          </a:ln>
        </p:spPr>
      </p:pic>
      <p:sp>
        <p:nvSpPr>
          <p:cNvPr id="55" name="TextBox 2"/>
          <p:cNvSpPr txBox="1"/>
          <p:nvPr/>
        </p:nvSpPr>
        <p:spPr>
          <a:xfrm>
            <a:off x="7297573" y="6080704"/>
            <a:ext cx="1374503" cy="3708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000">
                <a:solidFill>
                  <a:srgbClr val="FFFFFF"/>
                </a:solidFill>
              </a:defRPr>
            </a:lvl1pPr>
          </a:lstStyle>
          <a:p>
            <a:r>
              <a:t>Flickr: welcometolearn</a:t>
            </a:r>
          </a:p>
        </p:txBody>
      </p:sp>
      <p:grpSp>
        <p:nvGrpSpPr>
          <p:cNvPr id="62" name="Cloud Callout 3"/>
          <p:cNvGrpSpPr/>
          <p:nvPr/>
        </p:nvGrpSpPr>
        <p:grpSpPr>
          <a:xfrm>
            <a:off x="603548" y="1161815"/>
            <a:ext cx="2736076" cy="1160211"/>
            <a:chOff x="-97" y="-11"/>
            <a:chExt cx="2736074" cy="1160210"/>
          </a:xfrm>
        </p:grpSpPr>
        <p:sp>
          <p:nvSpPr>
            <p:cNvPr id="56" name="Shape"/>
            <p:cNvSpPr/>
            <p:nvPr/>
          </p:nvSpPr>
          <p:spPr>
            <a:xfrm flipH="1">
              <a:off x="-98" y="-12"/>
              <a:ext cx="2438479" cy="98582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7" name="Circle"/>
            <p:cNvSpPr/>
            <p:nvPr/>
          </p:nvSpPr>
          <p:spPr>
            <a:xfrm flipH="1">
              <a:off x="2170951" y="853858"/>
              <a:ext cx="163983" cy="163983"/>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8" name="Circle"/>
            <p:cNvSpPr/>
            <p:nvPr/>
          </p:nvSpPr>
          <p:spPr>
            <a:xfrm flipH="1">
              <a:off x="2451217" y="990542"/>
              <a:ext cx="109323" cy="109323"/>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59" name="Circle"/>
            <p:cNvSpPr/>
            <p:nvPr/>
          </p:nvSpPr>
          <p:spPr>
            <a:xfrm flipH="1">
              <a:off x="2681313" y="1105534"/>
              <a:ext cx="54665" cy="54665"/>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60" name="Shape"/>
            <p:cNvSpPr/>
            <p:nvPr/>
          </p:nvSpPr>
          <p:spPr>
            <a:xfrm flipH="1">
              <a:off x="80290" y="50135"/>
              <a:ext cx="2234379" cy="836963"/>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chemeClr val="accent1"/>
              </a:solidFill>
              <a:prstDash val="solid"/>
              <a:round/>
            </a:ln>
            <a:effectLst/>
          </p:spPr>
          <p:txBody>
            <a:bodyPr wrap="square" lIns="45718" tIns="45718" rIns="45718" bIns="45718" numCol="1" anchor="ctr">
              <a:noAutofit/>
            </a:bodyPr>
            <a:lstStyle/>
            <a:p>
              <a:endParaRPr/>
            </a:p>
          </p:txBody>
        </p:sp>
        <p:sp>
          <p:nvSpPr>
            <p:cNvPr id="61" name="How do I do this again?"/>
            <p:cNvSpPr txBox="1"/>
            <p:nvPr/>
          </p:nvSpPr>
          <p:spPr>
            <a:xfrm>
              <a:off x="510050" y="153550"/>
              <a:ext cx="1590747" cy="624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r>
                <a:t>How do I do this again?</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473"/>
          <p:cNvSpPr txBox="1">
            <a:spLocks noGrp="1"/>
          </p:cNvSpPr>
          <p:nvPr>
            <p:ph type="title"/>
          </p:nvPr>
        </p:nvSpPr>
        <p:spPr>
          <a:xfrm>
            <a:off x="304797" y="-3"/>
            <a:ext cx="5470532" cy="653860"/>
          </a:xfrm>
          <a:prstGeom prst="rect">
            <a:avLst/>
          </a:prstGeom>
        </p:spPr>
        <p:txBody>
          <a:bodyPr/>
          <a:lstStyle/>
          <a:p>
            <a:r>
              <a:t>So… What’s this GitHub?</a:t>
            </a:r>
          </a:p>
        </p:txBody>
      </p:sp>
      <p:sp>
        <p:nvSpPr>
          <p:cNvPr id="151" name="Shape 474"/>
          <p:cNvSpPr/>
          <p:nvPr/>
        </p:nvSpPr>
        <p:spPr>
          <a:xfrm>
            <a:off x="-4" y="990600"/>
            <a:ext cx="9149878" cy="3183577"/>
          </a:xfrm>
          <a:prstGeom prst="rect">
            <a:avLst/>
          </a:prstGeom>
          <a:solidFill>
            <a:srgbClr val="2E75B6"/>
          </a:solidFill>
          <a:ln w="12700">
            <a:miter lim="400000"/>
          </a:ln>
        </p:spPr>
        <p:txBody>
          <a:bodyPr lIns="45718" tIns="45718" rIns="45718" bIns="45718" anchor="ctr"/>
          <a:lstStyle/>
          <a:p>
            <a:pPr algn="ctr">
              <a:defRPr>
                <a:solidFill>
                  <a:srgbClr val="FFFFFF"/>
                </a:solidFill>
              </a:defRPr>
            </a:pPr>
            <a:endParaRPr/>
          </a:p>
        </p:txBody>
      </p:sp>
      <p:sp>
        <p:nvSpPr>
          <p:cNvPr id="152" name="Shape 475"/>
          <p:cNvSpPr txBox="1"/>
          <p:nvPr/>
        </p:nvSpPr>
        <p:spPr>
          <a:xfrm>
            <a:off x="266698" y="1297053"/>
            <a:ext cx="8610604" cy="257066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85750" indent="-285750">
              <a:buSzPct val="100000"/>
              <a:buFont typeface="Arial"/>
              <a:buChar char="•"/>
              <a:defRPr sz="2400">
                <a:solidFill>
                  <a:srgbClr val="FFFFFF"/>
                </a:solidFill>
                <a:latin typeface="Arial"/>
                <a:ea typeface="Arial"/>
                <a:cs typeface="Arial"/>
                <a:sym typeface="Arial"/>
              </a:defRPr>
            </a:pPr>
            <a:r>
              <a:t>GitHub is a Web-Based hosting service to store code online.</a:t>
            </a:r>
          </a:p>
          <a:p>
            <a:pPr>
              <a:defRPr sz="2400">
                <a:solidFill>
                  <a:srgbClr val="FFFFFF"/>
                </a:solidFill>
                <a:latin typeface="Arial"/>
                <a:ea typeface="Arial"/>
                <a:cs typeface="Arial"/>
                <a:sym typeface="Arial"/>
              </a:defRPr>
            </a:pPr>
            <a:endParaR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pull</a:t>
            </a:r>
            <a:r>
              <a:t> (download) code or </a:t>
            </a:r>
            <a:r>
              <a:rPr b="1"/>
              <a:t>push</a:t>
            </a:r>
            <a:r>
              <a:t> (upload) code to the same </a:t>
            </a:r>
            <a:r>
              <a:rPr b="1"/>
              <a:t>repository </a:t>
            </a:r>
            <a:r>
              <a:t>(directory). </a:t>
            </a:r>
          </a:p>
          <a:p>
            <a:pPr marL="285750" indent="-285750">
              <a:buSzPct val="100000"/>
              <a:buFont typeface="Arial"/>
              <a:buChar char="•"/>
              <a:defRPr sz="2400">
                <a:solidFill>
                  <a:srgbClr val="FFFFFF"/>
                </a:solidFill>
                <a:latin typeface="Arial"/>
                <a:ea typeface="Arial"/>
                <a:cs typeface="Arial"/>
                <a:sym typeface="Arial"/>
              </a:defRPr>
            </a:pPr>
            <a:endParaRPr/>
          </a:p>
          <a:p>
            <a:pPr marL="285750" indent="-285750">
              <a:buSzPct val="100000"/>
              <a:buFont typeface="Arial"/>
              <a:buChar char="•"/>
              <a:defRPr sz="2400">
                <a:solidFill>
                  <a:srgbClr val="FFFFFF"/>
                </a:solidFill>
                <a:latin typeface="Arial"/>
                <a:ea typeface="Arial"/>
                <a:cs typeface="Arial"/>
                <a:sym typeface="Arial"/>
              </a:defRPr>
            </a:pPr>
            <a:r>
              <a:t>It also allows developers to </a:t>
            </a:r>
            <a:r>
              <a:rPr b="1"/>
              <a:t>view histories </a:t>
            </a:r>
            <a:r>
              <a:t>of code changes and to </a:t>
            </a:r>
            <a:r>
              <a:rPr b="1"/>
              <a:t>track issues</a:t>
            </a:r>
            <a:r>
              <a:t>. </a:t>
            </a:r>
          </a:p>
        </p:txBody>
      </p:sp>
      <p:pic>
        <p:nvPicPr>
          <p:cNvPr id="153" name="image4.jpeg" descr="image4.jpeg"/>
          <p:cNvPicPr>
            <a:picLocks noChangeAspect="1"/>
          </p:cNvPicPr>
          <p:nvPr/>
        </p:nvPicPr>
        <p:blipFill>
          <a:blip r:embed="rId2">
            <a:extLst/>
          </a:blip>
          <a:srcRect t="15119" b="16088"/>
          <a:stretch>
            <a:fillRect/>
          </a:stretch>
        </p:blipFill>
        <p:spPr>
          <a:xfrm>
            <a:off x="2209800" y="4174175"/>
            <a:ext cx="5301771" cy="213360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o… What’s this GitHub?"/>
          <p:cNvSpPr txBox="1">
            <a:spLocks noGrp="1"/>
          </p:cNvSpPr>
          <p:nvPr>
            <p:ph type="title"/>
          </p:nvPr>
        </p:nvSpPr>
        <p:spPr>
          <a:xfrm>
            <a:off x="304800" y="-2"/>
            <a:ext cx="5470527" cy="653858"/>
          </a:xfrm>
          <a:prstGeom prst="rect">
            <a:avLst/>
          </a:prstGeom>
        </p:spPr>
        <p:txBody>
          <a:bodyPr/>
          <a:lstStyle/>
          <a:p>
            <a:r>
              <a:t>So… What’s this GitHub?</a:t>
            </a:r>
          </a:p>
        </p:txBody>
      </p:sp>
      <p:sp>
        <p:nvSpPr>
          <p:cNvPr id="156" name="Shape 474"/>
          <p:cNvSpPr/>
          <p:nvPr/>
        </p:nvSpPr>
        <p:spPr>
          <a:xfrm>
            <a:off x="-4" y="990600"/>
            <a:ext cx="9149878" cy="3183577"/>
          </a:xfrm>
          <a:prstGeom prst="rect">
            <a:avLst/>
          </a:prstGeom>
          <a:solidFill>
            <a:srgbClr val="2E75B6"/>
          </a:solidFill>
          <a:ln w="12700">
            <a:miter lim="400000"/>
          </a:ln>
        </p:spPr>
        <p:txBody>
          <a:bodyPr lIns="45718" tIns="45718" rIns="45718" bIns="45718" anchor="ctr"/>
          <a:lstStyle/>
          <a:p>
            <a:pPr algn="ctr">
              <a:defRPr>
                <a:solidFill>
                  <a:srgbClr val="FFFFFF"/>
                </a:solidFill>
              </a:defRPr>
            </a:pPr>
            <a:endParaRPr/>
          </a:p>
        </p:txBody>
      </p:sp>
      <p:sp>
        <p:nvSpPr>
          <p:cNvPr id="157" name="Shape 475"/>
          <p:cNvSpPr txBox="1"/>
          <p:nvPr/>
        </p:nvSpPr>
        <p:spPr>
          <a:xfrm>
            <a:off x="266698" y="1494601"/>
            <a:ext cx="8610604" cy="185946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85750" indent="-285750">
              <a:buSzPct val="100000"/>
              <a:buFont typeface="Arial"/>
              <a:buChar char="•"/>
              <a:defRPr sz="2400">
                <a:solidFill>
                  <a:srgbClr val="FFFFFF"/>
                </a:solidFill>
                <a:latin typeface="Arial"/>
                <a:ea typeface="Arial"/>
                <a:cs typeface="Arial"/>
                <a:sym typeface="Arial"/>
              </a:defRPr>
            </a:pPr>
            <a:r>
              <a:t>GitHub also serves as a social network for developers and their code.</a:t>
            </a:r>
          </a:p>
          <a:p>
            <a:pPr>
              <a:defRPr sz="2400">
                <a:solidFill>
                  <a:srgbClr val="FFFFFF"/>
                </a:solidFill>
                <a:latin typeface="Arial"/>
                <a:ea typeface="Arial"/>
                <a:cs typeface="Arial"/>
                <a:sym typeface="Arial"/>
              </a:defRPr>
            </a:pPr>
            <a:endParaR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freely</a:t>
            </a:r>
            <a:r>
              <a:t> contribute to open source projects and discuss issues/features.</a:t>
            </a:r>
          </a:p>
        </p:txBody>
      </p:sp>
      <p:pic>
        <p:nvPicPr>
          <p:cNvPr id="158" name="image4.jpeg" descr="image4.jpeg"/>
          <p:cNvPicPr>
            <a:picLocks noChangeAspect="1"/>
          </p:cNvPicPr>
          <p:nvPr/>
        </p:nvPicPr>
        <p:blipFill>
          <a:blip r:embed="rId2">
            <a:extLst/>
          </a:blip>
          <a:srcRect t="15119" b="16088"/>
          <a:stretch>
            <a:fillRect/>
          </a:stretch>
        </p:blipFill>
        <p:spPr>
          <a:xfrm>
            <a:off x="2209800" y="4174173"/>
            <a:ext cx="5301771" cy="213360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o… What’s this GitHub?"/>
          <p:cNvSpPr txBox="1">
            <a:spLocks noGrp="1"/>
          </p:cNvSpPr>
          <p:nvPr>
            <p:ph type="title"/>
          </p:nvPr>
        </p:nvSpPr>
        <p:spPr>
          <a:xfrm>
            <a:off x="304800" y="-1"/>
            <a:ext cx="5470527" cy="653856"/>
          </a:xfrm>
          <a:prstGeom prst="rect">
            <a:avLst/>
          </a:prstGeom>
        </p:spPr>
        <p:txBody>
          <a:bodyPr/>
          <a:lstStyle/>
          <a:p>
            <a:r>
              <a:t>So… What’s this GitHub?</a:t>
            </a:r>
          </a:p>
        </p:txBody>
      </p:sp>
      <p:sp>
        <p:nvSpPr>
          <p:cNvPr id="161" name="GitHub is a great way to showcase your work."/>
          <p:cNvSpPr txBox="1"/>
          <p:nvPr/>
        </p:nvSpPr>
        <p:spPr>
          <a:xfrm>
            <a:off x="268780" y="905558"/>
            <a:ext cx="5542565" cy="3752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marL="285750" indent="-285750">
              <a:buSzPct val="100000"/>
              <a:buFont typeface="Arial"/>
              <a:buChar char="•"/>
              <a:defRPr sz="2000">
                <a:latin typeface="Arial"/>
                <a:ea typeface="Arial"/>
                <a:cs typeface="Arial"/>
                <a:sym typeface="Arial"/>
              </a:defRPr>
            </a:lvl1pPr>
          </a:lstStyle>
          <a:p>
            <a:r>
              <a:t>GitHub is a great way to showcase your work.</a:t>
            </a:r>
          </a:p>
        </p:txBody>
      </p:sp>
      <p:pic>
        <p:nvPicPr>
          <p:cNvPr id="162" name="pasted-image.png" descr="pasted-image.png"/>
          <p:cNvPicPr>
            <a:picLocks noChangeAspect="1"/>
          </p:cNvPicPr>
          <p:nvPr/>
        </p:nvPicPr>
        <p:blipFill>
          <a:blip r:embed="rId2">
            <a:extLst/>
          </a:blip>
          <a:stretch>
            <a:fillRect/>
          </a:stretch>
        </p:blipFill>
        <p:spPr>
          <a:xfrm>
            <a:off x="1970629" y="1532490"/>
            <a:ext cx="4837071" cy="3035026"/>
          </a:xfrm>
          <a:prstGeom prst="rect">
            <a:avLst/>
          </a:prstGeom>
          <a:ln w="12700">
            <a:miter lim="400000"/>
          </a:ln>
        </p:spPr>
      </p:pic>
      <p:sp>
        <p:nvSpPr>
          <p:cNvPr id="163" name="Hiring managers check GitHub activity and samples to evaluate candidates.…"/>
          <p:cNvSpPr txBox="1"/>
          <p:nvPr/>
        </p:nvSpPr>
        <p:spPr>
          <a:xfrm>
            <a:off x="242539" y="4775691"/>
            <a:ext cx="7740702" cy="143509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180472" indent="-180472">
              <a:lnSpc>
                <a:spcPct val="120000"/>
              </a:lnSpc>
              <a:buSzPct val="100000"/>
              <a:buChar char="•"/>
              <a:defRPr sz="2000"/>
            </a:pPr>
            <a:r>
              <a:t>Hiring managers check GitHub activity and samples to evaluate candidates. </a:t>
            </a:r>
          </a:p>
          <a:p>
            <a:pPr marL="180472" indent="-180472">
              <a:lnSpc>
                <a:spcPct val="120000"/>
              </a:lnSpc>
              <a:buSzPct val="100000"/>
              <a:buChar char="•"/>
              <a:defRPr sz="2000"/>
            </a:pPr>
            <a:r>
              <a:t>Seeing regular activity shows recruiters that you're continuously learning and developing.</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o Sum It Up…"/>
          <p:cNvSpPr txBox="1">
            <a:spLocks noGrp="1"/>
          </p:cNvSpPr>
          <p:nvPr>
            <p:ph type="title"/>
          </p:nvPr>
        </p:nvSpPr>
        <p:spPr>
          <a:xfrm>
            <a:off x="304800" y="-1"/>
            <a:ext cx="5470527" cy="653856"/>
          </a:xfrm>
          <a:prstGeom prst="rect">
            <a:avLst/>
          </a:prstGeom>
        </p:spPr>
        <p:txBody>
          <a:bodyPr/>
          <a:lstStyle/>
          <a:p>
            <a:r>
              <a:t>To Sum It Up…</a:t>
            </a:r>
          </a:p>
        </p:txBody>
      </p:sp>
      <p:sp>
        <p:nvSpPr>
          <p:cNvPr id="166" name="• Think of GitHub like Dropbox for Git. It serves as a backup for your repository and allows you to share your code with other people.…"/>
          <p:cNvSpPr txBox="1"/>
          <p:nvPr/>
        </p:nvSpPr>
        <p:spPr>
          <a:xfrm>
            <a:off x="263204" y="1052831"/>
            <a:ext cx="7664893" cy="313931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rPr dirty="0"/>
              <a:t>• Think of GitHub like Dropbox for Git. It serves as a backup for your repository and allows you to share your code with other people.</a:t>
            </a:r>
          </a:p>
          <a:p>
            <a:endParaRPr dirty="0"/>
          </a:p>
          <a:p>
            <a:pPr marL="180472" indent="-180472">
              <a:buSzPct val="100000"/>
              <a:buChar char="•"/>
            </a:pPr>
            <a:r>
              <a:rPr dirty="0"/>
              <a:t>One big advantage GitHub has over a tool like </a:t>
            </a:r>
            <a:r>
              <a:rPr dirty="0" err="1"/>
              <a:t>DropBox</a:t>
            </a:r>
            <a:r>
              <a:rPr dirty="0"/>
              <a:t> is that there are many </a:t>
            </a:r>
            <a:r>
              <a:rPr dirty="0" err="1"/>
              <a:t>builtin</a:t>
            </a:r>
            <a:r>
              <a:rPr dirty="0"/>
              <a:t> tools to help with developers with collaboration.</a:t>
            </a:r>
          </a:p>
          <a:p>
            <a:endParaRPr dirty="0"/>
          </a:p>
          <a:p>
            <a:r>
              <a:rPr dirty="0"/>
              <a:t>• Remember, both Git and GitHub aren’t tied to specific programming languages. For our purposes, we’ve been using code examples, but they could just as easily be image files or PowerPoint presentations.</a:t>
            </a:r>
            <a:endParaRPr lang="en-US" dirty="0"/>
          </a:p>
          <a:p>
            <a:endParaRPr lang="en-US" dirty="0"/>
          </a:p>
          <a:p>
            <a:r>
              <a:rPr lang="en-US" i="1" dirty="0"/>
              <a:t>*Gitlab is similar to </a:t>
            </a:r>
            <a:r>
              <a:rPr lang="en-US" i="1" dirty="0" err="1"/>
              <a:t>Github</a:t>
            </a:r>
            <a:r>
              <a:rPr lang="en-US" i="1" dirty="0"/>
              <a:t>, but is another way to access and work on Git</a:t>
            </a:r>
            <a:endParaRPr i="1" dirty="0"/>
          </a:p>
        </p:txBody>
      </p:sp>
      <p:pic>
        <p:nvPicPr>
          <p:cNvPr id="167" name="githubIcon.jpeg" descr="githubIcon.jpeg"/>
          <p:cNvPicPr>
            <a:picLocks noChangeAspect="1"/>
          </p:cNvPicPr>
          <p:nvPr/>
        </p:nvPicPr>
        <p:blipFill>
          <a:blip r:embed="rId2">
            <a:extLst/>
          </a:blip>
          <a:stretch>
            <a:fillRect/>
          </a:stretch>
        </p:blipFill>
        <p:spPr>
          <a:xfrm>
            <a:off x="7204423" y="4325701"/>
            <a:ext cx="1312130" cy="1312129"/>
          </a:xfrm>
          <a:prstGeom prst="rect">
            <a:avLst/>
          </a:prstGeom>
          <a:ln w="12700">
            <a:miter lim="400000"/>
          </a:ln>
        </p:spPr>
      </p:pic>
      <p:pic>
        <p:nvPicPr>
          <p:cNvPr id="168" name="dropboxIcon.png" descr="dropboxIcon.png"/>
          <p:cNvPicPr>
            <a:picLocks noChangeAspect="1"/>
          </p:cNvPicPr>
          <p:nvPr/>
        </p:nvPicPr>
        <p:blipFill>
          <a:blip r:embed="rId3">
            <a:extLst/>
          </a:blip>
          <a:stretch>
            <a:fillRect/>
          </a:stretch>
        </p:blipFill>
        <p:spPr>
          <a:xfrm>
            <a:off x="2536377" y="4371626"/>
            <a:ext cx="1312130" cy="1220281"/>
          </a:xfrm>
          <a:prstGeom prst="rect">
            <a:avLst/>
          </a:prstGeom>
          <a:ln w="12700">
            <a:miter lim="400000"/>
          </a:ln>
        </p:spPr>
      </p:pic>
      <p:sp>
        <p:nvSpPr>
          <p:cNvPr id="169" name="Circle"/>
          <p:cNvSpPr/>
          <p:nvPr/>
        </p:nvSpPr>
        <p:spPr>
          <a:xfrm>
            <a:off x="4563576" y="4592897"/>
            <a:ext cx="164111" cy="164109"/>
          </a:xfrm>
          <a:prstGeom prst="ellipse">
            <a:avLst/>
          </a:prstGeom>
          <a:solidFill>
            <a:srgbClr val="404040"/>
          </a:solidFill>
          <a:ln w="12700">
            <a:miter lim="400000"/>
          </a:ln>
        </p:spPr>
        <p:txBody>
          <a:bodyPr lIns="45718" tIns="45718" rIns="45718" bIns="45718" anchor="ctr"/>
          <a:lstStyle/>
          <a:p>
            <a:endParaRPr/>
          </a:p>
        </p:txBody>
      </p:sp>
      <p:sp>
        <p:nvSpPr>
          <p:cNvPr id="170" name="Circle"/>
          <p:cNvSpPr/>
          <p:nvPr/>
        </p:nvSpPr>
        <p:spPr>
          <a:xfrm>
            <a:off x="2055729" y="5202509"/>
            <a:ext cx="164111" cy="164111"/>
          </a:xfrm>
          <a:prstGeom prst="ellipse">
            <a:avLst/>
          </a:prstGeom>
          <a:solidFill>
            <a:srgbClr val="404040"/>
          </a:solidFill>
          <a:ln w="12700">
            <a:miter lim="400000"/>
          </a:ln>
        </p:spPr>
        <p:txBody>
          <a:bodyPr lIns="45718" tIns="45718" rIns="45718" bIns="45718" anchor="ctr"/>
          <a:lstStyle/>
          <a:p>
            <a:endParaRPr/>
          </a:p>
        </p:txBody>
      </p:sp>
      <p:sp>
        <p:nvSpPr>
          <p:cNvPr id="171" name="Circle"/>
          <p:cNvSpPr/>
          <p:nvPr/>
        </p:nvSpPr>
        <p:spPr>
          <a:xfrm>
            <a:off x="2055729" y="4596912"/>
            <a:ext cx="164111" cy="164111"/>
          </a:xfrm>
          <a:prstGeom prst="ellipse">
            <a:avLst/>
          </a:prstGeom>
          <a:solidFill>
            <a:srgbClr val="404040"/>
          </a:solidFill>
          <a:ln w="12700">
            <a:miter lim="400000"/>
          </a:ln>
        </p:spPr>
        <p:txBody>
          <a:bodyPr lIns="45718" tIns="45718" rIns="45718" bIns="45718" anchor="ctr"/>
          <a:lstStyle/>
          <a:p>
            <a:endParaRPr/>
          </a:p>
        </p:txBody>
      </p:sp>
      <p:pic>
        <p:nvPicPr>
          <p:cNvPr id="172" name="gitIcon.png" descr="gitIcon.png"/>
          <p:cNvPicPr>
            <a:picLocks noChangeAspect="1"/>
          </p:cNvPicPr>
          <p:nvPr/>
        </p:nvPicPr>
        <p:blipFill>
          <a:blip r:embed="rId4">
            <a:extLst/>
          </a:blip>
          <a:stretch>
            <a:fillRect/>
          </a:stretch>
        </p:blipFill>
        <p:spPr>
          <a:xfrm>
            <a:off x="5047224" y="4325701"/>
            <a:ext cx="1312130" cy="1312129"/>
          </a:xfrm>
          <a:prstGeom prst="rect">
            <a:avLst/>
          </a:prstGeom>
          <a:ln w="12700">
            <a:miter lim="400000"/>
          </a:ln>
        </p:spPr>
      </p:pic>
      <p:sp>
        <p:nvSpPr>
          <p:cNvPr id="173" name="Circle"/>
          <p:cNvSpPr/>
          <p:nvPr/>
        </p:nvSpPr>
        <p:spPr>
          <a:xfrm>
            <a:off x="4165046" y="5198495"/>
            <a:ext cx="164111" cy="164111"/>
          </a:xfrm>
          <a:prstGeom prst="ellipse">
            <a:avLst/>
          </a:prstGeom>
          <a:solidFill>
            <a:srgbClr val="404040"/>
          </a:solidFill>
          <a:ln w="12700">
            <a:miter lim="400000"/>
          </a:ln>
        </p:spPr>
        <p:txBody>
          <a:bodyPr lIns="45718" tIns="45718" rIns="45718" bIns="45718" anchor="ctr"/>
          <a:lstStyle/>
          <a:p>
            <a:endParaRPr/>
          </a:p>
        </p:txBody>
      </p:sp>
      <p:sp>
        <p:nvSpPr>
          <p:cNvPr id="174" name="Circle"/>
          <p:cNvSpPr/>
          <p:nvPr/>
        </p:nvSpPr>
        <p:spPr>
          <a:xfrm>
            <a:off x="4173663" y="4600928"/>
            <a:ext cx="164109" cy="164111"/>
          </a:xfrm>
          <a:prstGeom prst="ellipse">
            <a:avLst/>
          </a:prstGeom>
          <a:solidFill>
            <a:srgbClr val="404040"/>
          </a:solidFill>
          <a:ln w="12700">
            <a:miter lim="400000"/>
          </a:ln>
        </p:spPr>
        <p:txBody>
          <a:bodyPr lIns="45718" tIns="45718" rIns="45718" bIns="45718" anchor="ctr"/>
          <a:lstStyle/>
          <a:p>
            <a:endParaRPr/>
          </a:p>
        </p:txBody>
      </p:sp>
      <p:sp>
        <p:nvSpPr>
          <p:cNvPr id="175" name="Circle"/>
          <p:cNvSpPr/>
          <p:nvPr/>
        </p:nvSpPr>
        <p:spPr>
          <a:xfrm>
            <a:off x="4563576" y="5206524"/>
            <a:ext cx="164111" cy="164111"/>
          </a:xfrm>
          <a:prstGeom prst="ellipse">
            <a:avLst/>
          </a:prstGeom>
          <a:solidFill>
            <a:srgbClr val="404040"/>
          </a:solidFill>
          <a:ln w="12700">
            <a:miter lim="400000"/>
          </a:ln>
        </p:spPr>
        <p:txBody>
          <a:bodyPr lIns="45718" tIns="45718" rIns="45718" bIns="45718" anchor="ctr"/>
          <a:lstStyle/>
          <a:p>
            <a:endParaRPr/>
          </a:p>
        </p:txBody>
      </p:sp>
      <p:sp>
        <p:nvSpPr>
          <p:cNvPr id="176" name="Circle"/>
          <p:cNvSpPr/>
          <p:nvPr/>
        </p:nvSpPr>
        <p:spPr>
          <a:xfrm>
            <a:off x="6699118" y="5198495"/>
            <a:ext cx="164111" cy="164111"/>
          </a:xfrm>
          <a:prstGeom prst="ellipse">
            <a:avLst/>
          </a:prstGeom>
          <a:solidFill>
            <a:srgbClr val="404040"/>
          </a:solidFill>
          <a:ln w="12700">
            <a:miter lim="400000"/>
          </a:ln>
        </p:spPr>
        <p:txBody>
          <a:bodyPr lIns="45718" tIns="45718" rIns="45718" bIns="45718" anchor="ctr"/>
          <a:lstStyle/>
          <a:p>
            <a:endParaRPr/>
          </a:p>
        </p:txBody>
      </p:sp>
      <p:sp>
        <p:nvSpPr>
          <p:cNvPr id="177" name="Circle"/>
          <p:cNvSpPr/>
          <p:nvPr/>
        </p:nvSpPr>
        <p:spPr>
          <a:xfrm>
            <a:off x="6699118" y="4600928"/>
            <a:ext cx="164111" cy="164111"/>
          </a:xfrm>
          <a:prstGeom prst="ellipse">
            <a:avLst/>
          </a:prstGeom>
          <a:solidFill>
            <a:srgbClr val="404040"/>
          </a:solidFill>
          <a:ln w="12700">
            <a:miter lim="400000"/>
          </a:ln>
        </p:spPr>
        <p:txBody>
          <a:bodyPr lIns="45718" tIns="45718" rIns="45718" bIns="45718" anchor="ctr"/>
          <a:lstStyle/>
          <a:p>
            <a:endParaRPr/>
          </a:p>
        </p:txBody>
      </p:sp>
      <p:pic>
        <p:nvPicPr>
          <p:cNvPr id="178" name="pasted-image.png" descr="pasted-image.png"/>
          <p:cNvPicPr>
            <a:picLocks noChangeAspect="1"/>
          </p:cNvPicPr>
          <p:nvPr/>
        </p:nvPicPr>
        <p:blipFill>
          <a:blip r:embed="rId5">
            <a:extLst/>
          </a:blip>
          <a:stretch>
            <a:fillRect/>
          </a:stretch>
        </p:blipFill>
        <p:spPr>
          <a:xfrm>
            <a:off x="233063" y="4371626"/>
            <a:ext cx="1737975" cy="122028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itHub Examples"/>
          <p:cNvSpPr txBox="1">
            <a:spLocks noGrp="1"/>
          </p:cNvSpPr>
          <p:nvPr>
            <p:ph type="title"/>
          </p:nvPr>
        </p:nvSpPr>
        <p:spPr>
          <a:xfrm>
            <a:off x="304800" y="-2"/>
            <a:ext cx="5470527" cy="653858"/>
          </a:xfrm>
          <a:prstGeom prst="rect">
            <a:avLst/>
          </a:prstGeom>
        </p:spPr>
        <p:txBody>
          <a:bodyPr/>
          <a:lstStyle/>
          <a:p>
            <a:r>
              <a:t>GitHub Examples</a:t>
            </a:r>
          </a:p>
        </p:txBody>
      </p:sp>
      <p:pic>
        <p:nvPicPr>
          <p:cNvPr id="181" name="codecamp-screenshot.png" descr="codecamp-screenshot.png"/>
          <p:cNvPicPr>
            <a:picLocks noChangeAspect="1"/>
          </p:cNvPicPr>
          <p:nvPr/>
        </p:nvPicPr>
        <p:blipFill>
          <a:blip r:embed="rId2">
            <a:extLst/>
          </a:blip>
          <a:stretch>
            <a:fillRect/>
          </a:stretch>
        </p:blipFill>
        <p:spPr>
          <a:xfrm>
            <a:off x="304800" y="872522"/>
            <a:ext cx="5470527" cy="3208597"/>
          </a:xfrm>
          <a:prstGeom prst="rect">
            <a:avLst/>
          </a:prstGeom>
          <a:ln w="12700">
            <a:miter lim="400000"/>
          </a:ln>
        </p:spPr>
      </p:pic>
      <p:pic>
        <p:nvPicPr>
          <p:cNvPr id="182" name="you-dont-know-screenshot.png" descr="you-dont-know-screenshot.png"/>
          <p:cNvPicPr>
            <a:picLocks noChangeAspect="1"/>
          </p:cNvPicPr>
          <p:nvPr/>
        </p:nvPicPr>
        <p:blipFill>
          <a:blip r:embed="rId3">
            <a:extLst/>
          </a:blip>
          <a:stretch>
            <a:fillRect/>
          </a:stretch>
        </p:blipFill>
        <p:spPr>
          <a:xfrm>
            <a:off x="3778260" y="3048430"/>
            <a:ext cx="5244406" cy="3174778"/>
          </a:xfrm>
          <a:prstGeom prst="rect">
            <a:avLst/>
          </a:prstGeom>
          <a:ln w="12700">
            <a:miter lim="400000"/>
          </a:ln>
        </p:spPr>
      </p:pic>
      <p:sp>
        <p:nvSpPr>
          <p:cNvPr id="183" name="Repos…"/>
          <p:cNvSpPr txBox="1"/>
          <p:nvPr/>
        </p:nvSpPr>
        <p:spPr>
          <a:xfrm>
            <a:off x="6957183" y="1637944"/>
            <a:ext cx="1116019" cy="4470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a:lvl1pPr>
          </a:lstStyle>
          <a:p>
            <a:r>
              <a:t>Repos…</a:t>
            </a:r>
          </a:p>
        </p:txBody>
      </p:sp>
      <p:sp>
        <p:nvSpPr>
          <p:cNvPr id="184" name="Repos everywhere…"/>
          <p:cNvSpPr txBox="1"/>
          <p:nvPr/>
        </p:nvSpPr>
        <p:spPr>
          <a:xfrm>
            <a:off x="696083" y="5026521"/>
            <a:ext cx="2802689" cy="4470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a:lvl1pPr>
          </a:lstStyle>
          <a:p>
            <a:r>
              <a:t>Repos everywhere…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509"/>
          <p:cNvSpPr txBox="1">
            <a:spLocks noGrp="1"/>
          </p:cNvSpPr>
          <p:nvPr>
            <p:ph type="title"/>
          </p:nvPr>
        </p:nvSpPr>
        <p:spPr>
          <a:xfrm>
            <a:off x="390606" y="2953542"/>
            <a:ext cx="8229601" cy="871860"/>
          </a:xfrm>
          <a:prstGeom prst="rect">
            <a:avLst/>
          </a:prstGeom>
        </p:spPr>
        <p:txBody>
          <a:bodyPr/>
          <a:lstStyle/>
          <a:p>
            <a:r>
              <a:t>Get Started with Git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511"/>
          <p:cNvSpPr txBox="1">
            <a:spLocks noGrp="1"/>
          </p:cNvSpPr>
          <p:nvPr>
            <p:ph type="title"/>
          </p:nvPr>
        </p:nvSpPr>
        <p:spPr>
          <a:xfrm>
            <a:off x="304797" y="-3"/>
            <a:ext cx="5470532" cy="653860"/>
          </a:xfrm>
          <a:prstGeom prst="rect">
            <a:avLst/>
          </a:prstGeom>
        </p:spPr>
        <p:txBody>
          <a:bodyPr/>
          <a:lstStyle/>
          <a:p>
            <a:r>
              <a:t>Instructor Git Demo!</a:t>
            </a:r>
          </a:p>
        </p:txBody>
      </p:sp>
      <p:pic>
        <p:nvPicPr>
          <p:cNvPr id="189" name="image11.png" descr="image11.png"/>
          <p:cNvPicPr>
            <a:picLocks noChangeAspect="1"/>
          </p:cNvPicPr>
          <p:nvPr/>
        </p:nvPicPr>
        <p:blipFill>
          <a:blip r:embed="rId2">
            <a:extLst/>
          </a:blip>
          <a:stretch>
            <a:fillRect/>
          </a:stretch>
        </p:blipFill>
        <p:spPr>
          <a:xfrm>
            <a:off x="314958" y="823409"/>
            <a:ext cx="8559804" cy="5397054"/>
          </a:xfrm>
          <a:prstGeom prst="rect">
            <a:avLst/>
          </a:prstGeom>
          <a:ln>
            <a:solidFill>
              <a:srgbClr val="DAE3F3"/>
            </a:solid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514"/>
          <p:cNvSpPr txBox="1">
            <a:spLocks noGrp="1"/>
          </p:cNvSpPr>
          <p:nvPr>
            <p:ph type="title"/>
          </p:nvPr>
        </p:nvSpPr>
        <p:spPr>
          <a:xfrm>
            <a:off x="304797" y="-3"/>
            <a:ext cx="5470532" cy="653860"/>
          </a:xfrm>
          <a:prstGeom prst="rect">
            <a:avLst/>
          </a:prstGeom>
        </p:spPr>
        <p:txBody>
          <a:bodyPr/>
          <a:lstStyle/>
          <a:p>
            <a:r>
              <a:t>Basic Git Commands</a:t>
            </a:r>
          </a:p>
        </p:txBody>
      </p:sp>
      <p:sp>
        <p:nvSpPr>
          <p:cNvPr id="192" name="Shape 515"/>
          <p:cNvSpPr txBox="1"/>
          <p:nvPr/>
        </p:nvSpPr>
        <p:spPr>
          <a:xfrm>
            <a:off x="443344" y="914397"/>
            <a:ext cx="8229601" cy="474070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indent="228600" defTabSz="685800">
              <a:defRPr sz="2000" b="1" u="sng">
                <a:latin typeface="Arial"/>
                <a:ea typeface="Arial"/>
                <a:cs typeface="Arial"/>
                <a:sym typeface="Arial"/>
              </a:defRPr>
            </a:pPr>
            <a:r>
              <a:t>At its most basic, these are the five git commands to get started:</a:t>
            </a:r>
            <a:endParaRPr sz="2400"/>
          </a:p>
          <a:p>
            <a:pPr indent="228600" defTabSz="685800">
              <a:defRPr sz="2400" b="1" u="sng">
                <a:latin typeface="Arial"/>
                <a:ea typeface="Arial"/>
                <a:cs typeface="Arial"/>
                <a:sym typeface="Arial"/>
              </a:defRPr>
            </a:pPr>
            <a:endParaRPr sz="2400"/>
          </a:p>
          <a:p>
            <a:pPr marL="742950" indent="-514350" defTabSz="685800">
              <a:buSzPct val="100000"/>
              <a:buAutoNum type="arabicPeriod"/>
              <a:defRPr sz="2400" b="1">
                <a:latin typeface="Arial"/>
                <a:ea typeface="Arial"/>
                <a:cs typeface="Arial"/>
                <a:sym typeface="Arial"/>
              </a:defRPr>
            </a:pPr>
            <a:r>
              <a:t>git clone</a:t>
            </a:r>
          </a:p>
          <a:p>
            <a:pPr marL="742950" indent="-514350" defTabSz="685800">
              <a:buSzPct val="100000"/>
              <a:buAutoNum type="arabicPeriod"/>
              <a:defRPr sz="2400" b="1">
                <a:latin typeface="Arial"/>
                <a:ea typeface="Arial"/>
                <a:cs typeface="Arial"/>
                <a:sym typeface="Arial"/>
              </a:defRPr>
            </a:pPr>
            <a:endParaRPr/>
          </a:p>
          <a:p>
            <a:pPr marL="742950" indent="-514350" defTabSz="685800">
              <a:buSzPct val="100000"/>
              <a:buAutoNum type="arabicPeriod" startAt="2"/>
              <a:defRPr sz="2400" b="1">
                <a:latin typeface="Arial"/>
                <a:ea typeface="Arial"/>
                <a:cs typeface="Arial"/>
                <a:sym typeface="Arial"/>
              </a:defRPr>
            </a:pPr>
            <a:r>
              <a:t>git add</a:t>
            </a:r>
          </a:p>
          <a:p>
            <a:pPr marL="742950" indent="-514350" defTabSz="685800">
              <a:buSzPct val="100000"/>
              <a:buAutoNum type="arabicPeriod" startAt="2"/>
              <a:defRPr sz="2400" b="1">
                <a:latin typeface="Arial"/>
                <a:ea typeface="Arial"/>
                <a:cs typeface="Arial"/>
                <a:sym typeface="Arial"/>
              </a:defRPr>
            </a:pPr>
            <a:endParaRPr/>
          </a:p>
          <a:p>
            <a:pPr marL="742950" indent="-514350" defTabSz="685800">
              <a:buSzPct val="100000"/>
              <a:buAutoNum type="arabicPeriod" startAt="3"/>
              <a:defRPr sz="2400" b="1">
                <a:latin typeface="Arial"/>
                <a:ea typeface="Arial"/>
                <a:cs typeface="Arial"/>
                <a:sym typeface="Arial"/>
              </a:defRPr>
            </a:pPr>
            <a:r>
              <a:t>git commit</a:t>
            </a:r>
          </a:p>
          <a:p>
            <a:pPr marL="742950" indent="-514350" defTabSz="685800">
              <a:buSzPct val="100000"/>
              <a:buAutoNum type="arabicPeriod" startAt="3"/>
              <a:defRPr sz="2400" b="1">
                <a:latin typeface="Arial"/>
                <a:ea typeface="Arial"/>
                <a:cs typeface="Arial"/>
                <a:sym typeface="Arial"/>
              </a:defRPr>
            </a:pPr>
            <a:endParaRPr/>
          </a:p>
          <a:p>
            <a:pPr marL="742950" indent="-514350" defTabSz="685800">
              <a:buSzPct val="100000"/>
              <a:buAutoNum type="arabicPeriod" startAt="4"/>
              <a:defRPr sz="2400" b="1">
                <a:latin typeface="Arial"/>
                <a:ea typeface="Arial"/>
                <a:cs typeface="Arial"/>
                <a:sym typeface="Arial"/>
              </a:defRPr>
            </a:pPr>
            <a:r>
              <a:t>git push </a:t>
            </a:r>
          </a:p>
          <a:p>
            <a:pPr marL="742950" indent="-514350" defTabSz="685800">
              <a:buSzPct val="100000"/>
              <a:buAutoNum type="arabicPeriod" startAt="4"/>
              <a:defRPr sz="2400" b="1">
                <a:latin typeface="Arial"/>
                <a:ea typeface="Arial"/>
                <a:cs typeface="Arial"/>
                <a:sym typeface="Arial"/>
              </a:defRPr>
            </a:pPr>
            <a:endParaRPr/>
          </a:p>
          <a:p>
            <a:pPr marL="742950" indent="-514350" defTabSz="685800">
              <a:buSzPct val="100000"/>
              <a:buAutoNum type="arabicPeriod" startAt="5"/>
              <a:defRPr sz="2400" b="1">
                <a:latin typeface="Arial"/>
                <a:ea typeface="Arial"/>
                <a:cs typeface="Arial"/>
                <a:sym typeface="Arial"/>
              </a:defRPr>
            </a:pPr>
            <a:r>
              <a:t>git pull</a:t>
            </a:r>
          </a:p>
          <a:p>
            <a:pPr marL="742950" indent="-514350" defTabSz="685800">
              <a:buSzPct val="100000"/>
              <a:buAutoNum type="arabicPeriod" startAt="5"/>
              <a:defRPr sz="2800" b="1">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517"/>
          <p:cNvSpPr txBox="1">
            <a:spLocks noGrp="1"/>
          </p:cNvSpPr>
          <p:nvPr>
            <p:ph type="title"/>
          </p:nvPr>
        </p:nvSpPr>
        <p:spPr>
          <a:xfrm>
            <a:off x="304797" y="-3"/>
            <a:ext cx="5470532" cy="653860"/>
          </a:xfrm>
          <a:prstGeom prst="rect">
            <a:avLst/>
          </a:prstGeom>
        </p:spPr>
        <p:txBody>
          <a:bodyPr/>
          <a:lstStyle/>
          <a:p>
            <a:r>
              <a:t>Basic Git Commands</a:t>
            </a:r>
          </a:p>
        </p:txBody>
      </p:sp>
      <p:sp>
        <p:nvSpPr>
          <p:cNvPr id="195" name="Shape 518"/>
          <p:cNvSpPr txBox="1"/>
          <p:nvPr/>
        </p:nvSpPr>
        <p:spPr>
          <a:xfrm>
            <a:off x="443344" y="914397"/>
            <a:ext cx="8229601" cy="535196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indent="228600" defTabSz="685800">
              <a:defRPr sz="2000" b="1" u="sng">
                <a:latin typeface="Arial"/>
                <a:ea typeface="Arial"/>
                <a:cs typeface="Arial"/>
                <a:sym typeface="Arial"/>
              </a:defRPr>
            </a:pPr>
            <a:r>
              <a:t>At its most basic, these are the five git commands to get started:</a:t>
            </a:r>
            <a:endParaRPr sz="2400"/>
          </a:p>
          <a:p>
            <a:pPr indent="228600" defTabSz="685800">
              <a:defRPr sz="2400" b="1" u="sng">
                <a:latin typeface="Arial"/>
                <a:ea typeface="Arial"/>
                <a:cs typeface="Arial"/>
                <a:sym typeface="Arial"/>
              </a:defRPr>
            </a:pPr>
            <a:endParaRPr sz="2400"/>
          </a:p>
          <a:p>
            <a:pPr marL="742950" indent="-514350" defTabSz="685800">
              <a:buSzPct val="100000"/>
              <a:buAutoNum type="arabicPeriod"/>
              <a:defRPr sz="2400" b="1">
                <a:latin typeface="Arial"/>
                <a:ea typeface="Arial"/>
                <a:cs typeface="Arial"/>
                <a:sym typeface="Arial"/>
              </a:defRPr>
            </a:pPr>
            <a:r>
              <a:t>git clone </a:t>
            </a:r>
            <a:r>
              <a:rPr b="0"/>
              <a:t>– copies an entire repo, while establishing a connection between a local and remote repo.</a:t>
            </a:r>
          </a:p>
          <a:p>
            <a:pPr marL="742950" indent="-514350" defTabSz="685800">
              <a:buSzPct val="100000"/>
              <a:buAutoNum type="arabicPeriod"/>
              <a:defRPr sz="2400">
                <a:latin typeface="Arial"/>
                <a:ea typeface="Arial"/>
                <a:cs typeface="Arial"/>
                <a:sym typeface="Arial"/>
              </a:defRPr>
            </a:pPr>
            <a:endParaRPr b="0"/>
          </a:p>
          <a:p>
            <a:pPr marL="742950" indent="-514350" defTabSz="685800">
              <a:buSzPct val="100000"/>
              <a:buAutoNum type="arabicPeriod" startAt="2"/>
              <a:defRPr sz="2400" b="1">
                <a:latin typeface="Arial"/>
                <a:ea typeface="Arial"/>
                <a:cs typeface="Arial"/>
                <a:sym typeface="Arial"/>
              </a:defRPr>
            </a:pPr>
            <a:r>
              <a:t>git add </a:t>
            </a:r>
            <a:r>
              <a:rPr b="0"/>
              <a:t>– tells git to track one or more files.</a:t>
            </a:r>
          </a:p>
          <a:p>
            <a:pPr marL="742950" indent="-514350" defTabSz="685800">
              <a:buSzPct val="100000"/>
              <a:buAutoNum type="arabicPeriod" startAt="2"/>
              <a:defRPr sz="2400">
                <a:latin typeface="Arial"/>
                <a:ea typeface="Arial"/>
                <a:cs typeface="Arial"/>
                <a:sym typeface="Arial"/>
              </a:defRPr>
            </a:pPr>
            <a:endParaRPr b="0"/>
          </a:p>
          <a:p>
            <a:pPr marL="742950" indent="-514350" defTabSz="685800">
              <a:buSzPct val="100000"/>
              <a:buAutoNum type="arabicPeriod" startAt="3"/>
              <a:defRPr sz="2400" b="1">
                <a:latin typeface="Arial"/>
                <a:ea typeface="Arial"/>
                <a:cs typeface="Arial"/>
                <a:sym typeface="Arial"/>
              </a:defRPr>
            </a:pPr>
            <a:r>
              <a:t>git commit </a:t>
            </a:r>
            <a:r>
              <a:rPr b="0"/>
              <a:t>– notes a change to the local repo.</a:t>
            </a:r>
          </a:p>
          <a:p>
            <a:pPr marL="742950" indent="-514350" defTabSz="685800">
              <a:buSzPct val="100000"/>
              <a:buAutoNum type="arabicPeriod" startAt="3"/>
              <a:defRPr sz="2400">
                <a:latin typeface="Arial"/>
                <a:ea typeface="Arial"/>
                <a:cs typeface="Arial"/>
                <a:sym typeface="Arial"/>
              </a:defRPr>
            </a:pPr>
            <a:endParaRPr b="0"/>
          </a:p>
          <a:p>
            <a:pPr marL="742950" indent="-514350" defTabSz="685800">
              <a:buSzPct val="100000"/>
              <a:buAutoNum type="arabicPeriod" startAt="4"/>
              <a:defRPr sz="2400" b="1">
                <a:latin typeface="Arial"/>
                <a:ea typeface="Arial"/>
                <a:cs typeface="Arial"/>
                <a:sym typeface="Arial"/>
              </a:defRPr>
            </a:pPr>
            <a:r>
              <a:t>git push </a:t>
            </a:r>
            <a:r>
              <a:rPr b="0"/>
              <a:t>– sends changes to a remote repo.</a:t>
            </a:r>
          </a:p>
          <a:p>
            <a:pPr marL="742950" indent="-514350" defTabSz="685800">
              <a:buSzPct val="100000"/>
              <a:buAutoNum type="arabicPeriod" startAt="4"/>
              <a:defRPr sz="2400">
                <a:latin typeface="Arial"/>
                <a:ea typeface="Arial"/>
                <a:cs typeface="Arial"/>
                <a:sym typeface="Arial"/>
              </a:defRPr>
            </a:pPr>
            <a:endParaRPr b="0"/>
          </a:p>
          <a:p>
            <a:pPr marL="742950" indent="-514350" defTabSz="685800">
              <a:buSzPct val="100000"/>
              <a:buAutoNum type="arabicPeriod" startAt="5"/>
              <a:defRPr sz="2400" b="1">
                <a:latin typeface="Arial"/>
                <a:ea typeface="Arial"/>
                <a:cs typeface="Arial"/>
                <a:sym typeface="Arial"/>
              </a:defRPr>
            </a:pPr>
            <a:r>
              <a:t>git pull </a:t>
            </a:r>
            <a:r>
              <a:rPr b="0"/>
              <a:t>– downloads freshest version of the repo (from a remote repository) into the local repo.</a:t>
            </a:r>
          </a:p>
          <a:p>
            <a:pPr marL="742950" indent="-514350" defTabSz="685800">
              <a:buSzPct val="100000"/>
              <a:buAutoNum type="arabicPeriod" startAt="5"/>
              <a:defRPr sz="2400">
                <a:latin typeface="Arial"/>
                <a:ea typeface="Arial"/>
                <a:cs typeface="Arial"/>
                <a:sym typeface="Arial"/>
              </a:defRPr>
            </a:pPr>
            <a:endParaRPr b="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520"/>
          <p:cNvSpPr txBox="1">
            <a:spLocks noGrp="1"/>
          </p:cNvSpPr>
          <p:nvPr>
            <p:ph type="title"/>
          </p:nvPr>
        </p:nvSpPr>
        <p:spPr>
          <a:xfrm>
            <a:off x="304797" y="-3"/>
            <a:ext cx="5470532" cy="653860"/>
          </a:xfrm>
          <a:prstGeom prst="rect">
            <a:avLst/>
          </a:prstGeom>
        </p:spPr>
        <p:txBody>
          <a:bodyPr/>
          <a:lstStyle/>
          <a:p>
            <a:r>
              <a:t>&gt; YOUR TURN!</a:t>
            </a:r>
          </a:p>
        </p:txBody>
      </p:sp>
      <p:sp>
        <p:nvSpPr>
          <p:cNvPr id="198" name="Shape 521"/>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99" name="Shape 522"/>
          <p:cNvSpPr txBox="1"/>
          <p:nvPr/>
        </p:nvSpPr>
        <p:spPr>
          <a:xfrm>
            <a:off x="228600" y="723449"/>
            <a:ext cx="8686800" cy="560152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b="1">
                <a:latin typeface="Arial"/>
                <a:ea typeface="Arial"/>
                <a:cs typeface="Arial"/>
                <a:sym typeface="Arial"/>
              </a:defRPr>
            </a:pPr>
            <a:r>
              <a:rPr dirty="0"/>
              <a:t>Assignment (Using GitHub and the command line):</a:t>
            </a:r>
          </a:p>
          <a:p>
            <a:pPr>
              <a:defRPr b="1">
                <a:latin typeface="Arial"/>
                <a:ea typeface="Arial"/>
                <a:cs typeface="Arial"/>
                <a:sym typeface="Arial"/>
              </a:defRPr>
            </a:pPr>
            <a:endParaRPr dirty="0"/>
          </a:p>
          <a:p>
            <a:pPr marL="285750" indent="-285750">
              <a:buSzPct val="100000"/>
              <a:buFont typeface="Arial"/>
              <a:buChar char="•"/>
              <a:defRPr>
                <a:latin typeface="Arial"/>
                <a:ea typeface="Arial"/>
                <a:cs typeface="Arial"/>
                <a:sym typeface="Arial"/>
              </a:defRPr>
            </a:pPr>
            <a:r>
              <a:rPr dirty="0"/>
              <a:t>Create a new </a:t>
            </a:r>
            <a:r>
              <a:rPr b="1" dirty="0"/>
              <a:t>public GitHub repository </a:t>
            </a:r>
            <a:r>
              <a:rPr dirty="0"/>
              <a:t>and name it whatever you like. Be sure to check the box for “initialize this repository with a README.” </a:t>
            </a:r>
          </a:p>
          <a:p>
            <a:pPr marL="285750" indent="-285750">
              <a:buSzPct val="100000"/>
              <a:buFont typeface="Arial"/>
              <a:buChar char="•"/>
              <a:defRPr>
                <a:latin typeface="Arial"/>
                <a:ea typeface="Arial"/>
                <a:cs typeface="Arial"/>
                <a:sym typeface="Arial"/>
              </a:defRPr>
            </a:pPr>
            <a:endParaRPr dirty="0"/>
          </a:p>
          <a:p>
            <a:pPr marL="285750" indent="-285750">
              <a:buSzPct val="100000"/>
              <a:buFont typeface="Arial"/>
              <a:buChar char="•"/>
              <a:defRPr>
                <a:latin typeface="Arial"/>
                <a:ea typeface="Arial"/>
                <a:cs typeface="Arial"/>
                <a:sym typeface="Arial"/>
              </a:defRPr>
            </a:pPr>
            <a:r>
              <a:rPr dirty="0"/>
              <a:t>Next, </a:t>
            </a:r>
            <a:r>
              <a:rPr b="1" dirty="0"/>
              <a:t>clone</a:t>
            </a:r>
            <a:r>
              <a:rPr dirty="0"/>
              <a:t> the repo to your local directory. </a:t>
            </a:r>
          </a:p>
          <a:p>
            <a:pPr marL="285750" indent="-285750">
              <a:buSzPct val="100000"/>
              <a:buFont typeface="Arial"/>
              <a:buChar char="•"/>
              <a:defRPr>
                <a:latin typeface="Arial"/>
                <a:ea typeface="Arial"/>
                <a:cs typeface="Arial"/>
                <a:sym typeface="Arial"/>
              </a:defRPr>
            </a:pPr>
            <a:endParaRPr dirty="0"/>
          </a:p>
          <a:p>
            <a:pPr marL="285750" indent="-285750">
              <a:buSzPct val="100000"/>
              <a:buFont typeface="Arial"/>
              <a:buChar char="•"/>
              <a:defRPr>
                <a:latin typeface="Arial"/>
                <a:ea typeface="Arial"/>
                <a:cs typeface="Arial"/>
                <a:sym typeface="Arial"/>
              </a:defRPr>
            </a:pPr>
            <a:r>
              <a:rPr dirty="0"/>
              <a:t>Then create an HTML file inside the local directory.</a:t>
            </a:r>
          </a:p>
          <a:p>
            <a:pPr marL="285750" indent="-285750">
              <a:buSzPct val="100000"/>
              <a:buFont typeface="Arial"/>
              <a:buChar char="•"/>
              <a:defRPr>
                <a:latin typeface="Arial"/>
                <a:ea typeface="Arial"/>
                <a:cs typeface="Arial"/>
                <a:sym typeface="Arial"/>
              </a:defRPr>
            </a:pPr>
            <a:endParaRPr dirty="0"/>
          </a:p>
          <a:p>
            <a:pPr marL="285750" indent="-285750">
              <a:buSzPct val="100000"/>
              <a:buFont typeface="Arial"/>
              <a:buChar char="•"/>
              <a:defRPr b="1">
                <a:latin typeface="Arial"/>
                <a:ea typeface="Arial"/>
                <a:cs typeface="Arial"/>
                <a:sym typeface="Arial"/>
              </a:defRPr>
            </a:pPr>
            <a:r>
              <a:rPr dirty="0"/>
              <a:t>Add</a:t>
            </a:r>
            <a:r>
              <a:rPr b="0" dirty="0"/>
              <a:t>, </a:t>
            </a:r>
            <a:r>
              <a:rPr dirty="0"/>
              <a:t>Commit</a:t>
            </a:r>
            <a:r>
              <a:rPr b="0" dirty="0"/>
              <a:t>, and </a:t>
            </a:r>
            <a:r>
              <a:rPr dirty="0"/>
              <a:t>Push</a:t>
            </a:r>
            <a:r>
              <a:rPr b="0" dirty="0"/>
              <a:t> the code to GitHub.</a:t>
            </a:r>
          </a:p>
          <a:p>
            <a:pPr>
              <a:defRPr sz="1600">
                <a:latin typeface="Arial"/>
                <a:ea typeface="Arial"/>
                <a:cs typeface="Arial"/>
                <a:sym typeface="Arial"/>
              </a:defRPr>
            </a:pPr>
            <a:endParaRPr b="0" dirty="0"/>
          </a:p>
          <a:p>
            <a:pPr>
              <a:defRPr b="1">
                <a:latin typeface="Arial"/>
                <a:ea typeface="Arial"/>
                <a:cs typeface="Arial"/>
                <a:sym typeface="Arial"/>
              </a:defRPr>
            </a:pPr>
            <a:r>
              <a:rPr dirty="0"/>
              <a:t>Bonus:</a:t>
            </a:r>
          </a:p>
          <a:p>
            <a:pPr marL="180473" indent="-180473">
              <a:buSzPct val="100000"/>
              <a:buChar char="•"/>
              <a:defRPr b="1">
                <a:latin typeface="Arial"/>
                <a:ea typeface="Arial"/>
                <a:cs typeface="Arial"/>
                <a:sym typeface="Arial"/>
              </a:defRPr>
            </a:pPr>
            <a:r>
              <a:rPr b="0" dirty="0"/>
              <a:t>Create a new public GitHub repository, and name it `</a:t>
            </a:r>
            <a:r>
              <a:rPr b="0" dirty="0" err="1"/>
              <a:t>zen</a:t>
            </a:r>
            <a:r>
              <a:rPr b="0" dirty="0"/>
              <a:t>-garden`.</a:t>
            </a:r>
          </a:p>
          <a:p>
            <a:pPr>
              <a:defRPr b="1">
                <a:latin typeface="Arial"/>
                <a:ea typeface="Arial"/>
                <a:cs typeface="Arial"/>
                <a:sym typeface="Arial"/>
              </a:defRPr>
            </a:pPr>
            <a:endParaRPr b="0" dirty="0"/>
          </a:p>
          <a:p>
            <a:pPr marL="180473" indent="-180473">
              <a:buSzPct val="100000"/>
              <a:buChar char="•"/>
              <a:defRPr b="1">
                <a:latin typeface="Arial"/>
                <a:ea typeface="Arial"/>
                <a:cs typeface="Arial"/>
                <a:sym typeface="Arial"/>
              </a:defRPr>
            </a:pPr>
            <a:r>
              <a:rPr b="0" dirty="0"/>
              <a:t>Go to CSS Zen Garden (http://www.mezzoblue.com/zengarden/alldesigns/). Navigate to a few of the examples and choose a page that you like.</a:t>
            </a:r>
          </a:p>
          <a:p>
            <a:pPr>
              <a:defRPr b="1">
                <a:latin typeface="Arial"/>
                <a:ea typeface="Arial"/>
                <a:cs typeface="Arial"/>
                <a:sym typeface="Arial"/>
              </a:defRPr>
            </a:pPr>
            <a:endParaRPr b="0" dirty="0"/>
          </a:p>
          <a:p>
            <a:pPr>
              <a:defRPr>
                <a:latin typeface="Arial"/>
                <a:ea typeface="Arial"/>
                <a:cs typeface="Arial"/>
                <a:sym typeface="Arial"/>
              </a:defRPr>
            </a:pPr>
            <a:r>
              <a:rPr dirty="0"/>
              <a:t>• Download the HTML/CSS, add it to your new repo, and </a:t>
            </a:r>
            <a:r>
              <a:rPr lang="en-US" dirty="0"/>
              <a:t>style! (with </a:t>
            </a:r>
            <a:r>
              <a:rPr dirty="0"/>
              <a:t>CSS</a:t>
            </a:r>
            <a:r>
              <a:rPr lang="en-US" dirty="0"/>
              <a:t>)</a:t>
            </a:r>
          </a:p>
          <a:p>
            <a:pPr>
              <a:defRPr>
                <a:latin typeface="Arial"/>
                <a:ea typeface="Arial"/>
                <a:cs typeface="Arial"/>
                <a:sym typeface="Arial"/>
              </a:defRPr>
            </a:pPr>
            <a:endParaRPr dirty="0"/>
          </a:p>
          <a:p>
            <a:pPr>
              <a:defRPr>
                <a:latin typeface="Arial"/>
                <a:ea typeface="Arial"/>
                <a:cs typeface="Arial"/>
                <a:sym typeface="Arial"/>
              </a:defRPr>
            </a:pPr>
            <a:r>
              <a:rPr dirty="0"/>
              <a:t>• </a:t>
            </a:r>
            <a:r>
              <a:rPr b="1" dirty="0"/>
              <a:t>Add</a:t>
            </a:r>
            <a:r>
              <a:rPr dirty="0"/>
              <a:t>, </a:t>
            </a:r>
            <a:r>
              <a:rPr b="1" dirty="0"/>
              <a:t>Commit</a:t>
            </a:r>
            <a:r>
              <a:rPr dirty="0"/>
              <a:t>, and </a:t>
            </a:r>
            <a:r>
              <a:rPr b="1" dirty="0"/>
              <a:t>Push</a:t>
            </a:r>
            <a:r>
              <a:rPr dirty="0"/>
              <a:t> the code to GitHub.</a:t>
            </a:r>
          </a:p>
        </p:txBody>
      </p:sp>
      <p:sp>
        <p:nvSpPr>
          <p:cNvPr id="200" name="Shape 523"/>
          <p:cNvSpPr txBox="1"/>
          <p:nvPr/>
        </p:nvSpPr>
        <p:spPr>
          <a:xfrm>
            <a:off x="2514600" y="124821"/>
            <a:ext cx="6477000" cy="3506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rPr dirty="0"/>
              <a:t>Activity</a:t>
            </a:r>
            <a:r>
              <a:rPr b="0" i="1" dirty="0"/>
              <a:t>: </a:t>
            </a:r>
            <a:r>
              <a:rPr b="0" dirty="0"/>
              <a:t>Git Add, Commit, Push </a:t>
            </a:r>
            <a:r>
              <a:rPr dirty="0"/>
              <a:t>|  Suggested Time: </a:t>
            </a:r>
            <a:r>
              <a:rPr b="0" dirty="0"/>
              <a:t>15 min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221"/>
          <p:cNvSpPr txBox="1">
            <a:spLocks noGrp="1"/>
          </p:cNvSpPr>
          <p:nvPr>
            <p:ph type="title"/>
          </p:nvPr>
        </p:nvSpPr>
        <p:spPr>
          <a:xfrm>
            <a:off x="390606" y="2953542"/>
            <a:ext cx="8229601" cy="871860"/>
          </a:xfrm>
          <a:prstGeom prst="rect">
            <a:avLst/>
          </a:prstGeom>
        </p:spPr>
        <p:txBody>
          <a:bodyPr/>
          <a:lstStyle/>
          <a:p>
            <a:r>
              <a:t>Admin Items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Git Workflow"/>
          <p:cNvSpPr txBox="1">
            <a:spLocks noGrp="1"/>
          </p:cNvSpPr>
          <p:nvPr>
            <p:ph type="title"/>
          </p:nvPr>
        </p:nvSpPr>
        <p:spPr>
          <a:xfrm>
            <a:off x="390606" y="2953542"/>
            <a:ext cx="8229601" cy="871860"/>
          </a:xfrm>
          <a:prstGeom prst="rect">
            <a:avLst/>
          </a:prstGeom>
        </p:spPr>
        <p:txBody>
          <a:bodyPr/>
          <a:lstStyle/>
          <a:p>
            <a:r>
              <a:t>Git Workflow</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he .git Folder"/>
          <p:cNvSpPr txBox="1">
            <a:spLocks noGrp="1"/>
          </p:cNvSpPr>
          <p:nvPr>
            <p:ph type="title"/>
          </p:nvPr>
        </p:nvSpPr>
        <p:spPr>
          <a:xfrm>
            <a:off x="304800" y="-2"/>
            <a:ext cx="5470527" cy="653858"/>
          </a:xfrm>
          <a:prstGeom prst="rect">
            <a:avLst/>
          </a:prstGeom>
        </p:spPr>
        <p:txBody>
          <a:bodyPr/>
          <a:lstStyle/>
          <a:p>
            <a:r>
              <a:t>The .git Folder</a:t>
            </a:r>
          </a:p>
        </p:txBody>
      </p:sp>
      <p:sp>
        <p:nvSpPr>
          <p:cNvPr id="205" name="This is what makes your local directory a repo, as opposed to a regular folder."/>
          <p:cNvSpPr txBox="1"/>
          <p:nvPr/>
        </p:nvSpPr>
        <p:spPr>
          <a:xfrm>
            <a:off x="338270" y="5570558"/>
            <a:ext cx="8467459"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b="1"/>
            </a:pPr>
            <a:r>
              <a:t>This is what makes your local directory a </a:t>
            </a:r>
            <a:r>
              <a:rPr i="1"/>
              <a:t>repo, </a:t>
            </a:r>
            <a:r>
              <a:t>as opposed to a regular folder.</a:t>
            </a:r>
          </a:p>
        </p:txBody>
      </p:sp>
      <p:sp>
        <p:nvSpPr>
          <p:cNvPr id="206" name="• When you cloned your repo, you might have noticed a hidden .git folder was created.…"/>
          <p:cNvSpPr txBox="1"/>
          <p:nvPr/>
        </p:nvSpPr>
        <p:spPr>
          <a:xfrm>
            <a:off x="1140205" y="1002579"/>
            <a:ext cx="6863589" cy="18440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000"/>
            </a:pPr>
            <a:r>
              <a:t>• When you cloned your repo, you might have noticed a hidden </a:t>
            </a:r>
            <a:r>
              <a:rPr i="1"/>
              <a:t>.git</a:t>
            </a:r>
            <a:r>
              <a:t> folder was created. </a:t>
            </a:r>
          </a:p>
          <a:p>
            <a:pPr>
              <a:defRPr sz="2000"/>
            </a:pPr>
            <a:endParaRPr/>
          </a:p>
          <a:p>
            <a:pPr>
              <a:defRPr sz="2000"/>
            </a:pPr>
            <a:r>
              <a:t>• This folder stores information about your repository, including a history of all changes, along with who made them.</a:t>
            </a:r>
          </a:p>
        </p:txBody>
      </p:sp>
      <p:pic>
        <p:nvPicPr>
          <p:cNvPr id="207" name="git folder.jpeg" descr="git folder.jpeg"/>
          <p:cNvPicPr>
            <a:picLocks noChangeAspect="1"/>
          </p:cNvPicPr>
          <p:nvPr/>
        </p:nvPicPr>
        <p:blipFill>
          <a:blip r:embed="rId2">
            <a:extLst/>
          </a:blip>
          <a:stretch>
            <a:fillRect/>
          </a:stretch>
        </p:blipFill>
        <p:spPr>
          <a:xfrm>
            <a:off x="3325614" y="3174706"/>
            <a:ext cx="2492774" cy="1905588"/>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Git Workflow"/>
          <p:cNvSpPr txBox="1">
            <a:spLocks noGrp="1"/>
          </p:cNvSpPr>
          <p:nvPr>
            <p:ph type="title"/>
          </p:nvPr>
        </p:nvSpPr>
        <p:spPr>
          <a:xfrm>
            <a:off x="304800" y="-2"/>
            <a:ext cx="5470527" cy="653858"/>
          </a:xfrm>
          <a:prstGeom prst="rect">
            <a:avLst/>
          </a:prstGeom>
        </p:spPr>
        <p:txBody>
          <a:bodyPr/>
          <a:lstStyle/>
          <a:p>
            <a:r>
              <a:t>Git Workflow</a:t>
            </a:r>
          </a:p>
        </p:txBody>
      </p:sp>
      <p:sp>
        <p:nvSpPr>
          <p:cNvPr id="210" name="Cylinder"/>
          <p:cNvSpPr/>
          <p:nvPr/>
        </p:nvSpPr>
        <p:spPr>
          <a:xfrm>
            <a:off x="512208" y="2111018"/>
            <a:ext cx="1388443" cy="1833025"/>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4288B8"/>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11" name="In Git, there are four conceptual areas your code can be in."/>
          <p:cNvSpPr txBox="1"/>
          <p:nvPr/>
        </p:nvSpPr>
        <p:spPr>
          <a:xfrm>
            <a:off x="1284568" y="1099980"/>
            <a:ext cx="6515876"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b="1"/>
            </a:pPr>
            <a:r>
              <a:t>In Git, there are </a:t>
            </a:r>
            <a:r>
              <a:rPr i="1"/>
              <a:t>four</a:t>
            </a:r>
            <a:r>
              <a:t> conceptual areas your code can be in.</a:t>
            </a:r>
          </a:p>
        </p:txBody>
      </p:sp>
      <p:sp>
        <p:nvSpPr>
          <p:cNvPr id="212" name="Cylinder"/>
          <p:cNvSpPr/>
          <p:nvPr/>
        </p:nvSpPr>
        <p:spPr>
          <a:xfrm>
            <a:off x="2775106" y="2115061"/>
            <a:ext cx="1388513" cy="1833026"/>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009FB8"/>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13" name="Cylinder"/>
          <p:cNvSpPr/>
          <p:nvPr/>
        </p:nvSpPr>
        <p:spPr>
          <a:xfrm>
            <a:off x="5023606" y="2111017"/>
            <a:ext cx="1388512" cy="1833025"/>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9200B8"/>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14" name="Cylinder"/>
          <p:cNvSpPr/>
          <p:nvPr/>
        </p:nvSpPr>
        <p:spPr>
          <a:xfrm>
            <a:off x="7243208" y="2111017"/>
            <a:ext cx="1388443" cy="1833025"/>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B83B24"/>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15" name="Workspace"/>
          <p:cNvSpPr txBox="1"/>
          <p:nvPr/>
        </p:nvSpPr>
        <p:spPr>
          <a:xfrm>
            <a:off x="622642" y="3081253"/>
            <a:ext cx="1256067"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Workspace</a:t>
            </a:r>
          </a:p>
        </p:txBody>
      </p:sp>
      <p:sp>
        <p:nvSpPr>
          <p:cNvPr id="216" name="Staging Area…"/>
          <p:cNvSpPr txBox="1"/>
          <p:nvPr/>
        </p:nvSpPr>
        <p:spPr>
          <a:xfrm>
            <a:off x="2742850" y="2926551"/>
            <a:ext cx="1486788" cy="6248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lgn="ctr">
              <a:defRPr b="1"/>
            </a:pPr>
            <a:r>
              <a:t>Staging Area</a:t>
            </a:r>
          </a:p>
          <a:p>
            <a:pPr algn="ctr">
              <a:defRPr b="1"/>
            </a:pPr>
            <a:r>
              <a:t>(index)</a:t>
            </a:r>
          </a:p>
        </p:txBody>
      </p:sp>
      <p:sp>
        <p:nvSpPr>
          <p:cNvPr id="217" name="Local…"/>
          <p:cNvSpPr txBox="1"/>
          <p:nvPr/>
        </p:nvSpPr>
        <p:spPr>
          <a:xfrm>
            <a:off x="5061456" y="2789153"/>
            <a:ext cx="1312882" cy="8915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lgn="ctr">
              <a:defRPr b="1"/>
            </a:pPr>
            <a:r>
              <a:t>Local</a:t>
            </a:r>
          </a:p>
          <a:p>
            <a:pPr algn="ctr">
              <a:defRPr b="1"/>
            </a:pPr>
            <a:r>
              <a:t>Repository</a:t>
            </a:r>
          </a:p>
          <a:p>
            <a:pPr algn="ctr">
              <a:defRPr b="1"/>
            </a:pPr>
            <a:r>
              <a:t>(HEAD)</a:t>
            </a:r>
          </a:p>
        </p:txBody>
      </p:sp>
      <p:sp>
        <p:nvSpPr>
          <p:cNvPr id="218" name="Remote…"/>
          <p:cNvSpPr txBox="1"/>
          <p:nvPr/>
        </p:nvSpPr>
        <p:spPr>
          <a:xfrm>
            <a:off x="7315493" y="2922503"/>
            <a:ext cx="1244011" cy="6248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lgn="ctr">
              <a:defRPr b="1"/>
            </a:pPr>
            <a:r>
              <a:t>Remote</a:t>
            </a:r>
          </a:p>
          <a:p>
            <a:pPr algn="ctr">
              <a:defRPr b="1"/>
            </a:pPr>
            <a:r>
              <a:t>Repository</a:t>
            </a:r>
          </a:p>
        </p:txBody>
      </p:sp>
      <p:sp>
        <p:nvSpPr>
          <p:cNvPr id="219" name="Arrow"/>
          <p:cNvSpPr/>
          <p:nvPr/>
        </p:nvSpPr>
        <p:spPr>
          <a:xfrm>
            <a:off x="1446002" y="4200878"/>
            <a:ext cx="1556050" cy="1779874"/>
          </a:xfrm>
          <a:prstGeom prst="rightArrow">
            <a:avLst>
              <a:gd name="adj1" fmla="val 32000"/>
              <a:gd name="adj2" fmla="val 52235"/>
            </a:avLst>
          </a:prstGeom>
          <a:solidFill>
            <a:srgbClr val="009FB8"/>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sp>
        <p:nvSpPr>
          <p:cNvPr id="220" name="Arrow"/>
          <p:cNvSpPr/>
          <p:nvPr/>
        </p:nvSpPr>
        <p:spPr>
          <a:xfrm>
            <a:off x="3793976" y="4200878"/>
            <a:ext cx="1556050" cy="1779874"/>
          </a:xfrm>
          <a:prstGeom prst="rightArrow">
            <a:avLst>
              <a:gd name="adj1" fmla="val 32000"/>
              <a:gd name="adj2" fmla="val 52235"/>
            </a:avLst>
          </a:prstGeom>
          <a:solidFill>
            <a:srgbClr val="9219B8"/>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sp>
        <p:nvSpPr>
          <p:cNvPr id="221" name="Arrow"/>
          <p:cNvSpPr/>
          <p:nvPr/>
        </p:nvSpPr>
        <p:spPr>
          <a:xfrm>
            <a:off x="6141949" y="4196831"/>
            <a:ext cx="1556050" cy="1779875"/>
          </a:xfrm>
          <a:prstGeom prst="rightArrow">
            <a:avLst>
              <a:gd name="adj1" fmla="val 32000"/>
              <a:gd name="adj2" fmla="val 52235"/>
            </a:avLst>
          </a:prstGeom>
          <a:solidFill>
            <a:srgbClr val="B93B24"/>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sp>
        <p:nvSpPr>
          <p:cNvPr id="222" name="git add"/>
          <p:cNvSpPr txBox="1"/>
          <p:nvPr/>
        </p:nvSpPr>
        <p:spPr>
          <a:xfrm>
            <a:off x="1814826" y="4911745"/>
            <a:ext cx="818400"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solidFill>
                  <a:srgbClr val="FFFFFF"/>
                </a:solidFill>
              </a:defRPr>
            </a:lvl1pPr>
          </a:lstStyle>
          <a:p>
            <a:r>
              <a:t>git add</a:t>
            </a:r>
          </a:p>
        </p:txBody>
      </p:sp>
      <p:sp>
        <p:nvSpPr>
          <p:cNvPr id="223" name="git commit"/>
          <p:cNvSpPr txBox="1"/>
          <p:nvPr/>
        </p:nvSpPr>
        <p:spPr>
          <a:xfrm>
            <a:off x="3964616" y="4911745"/>
            <a:ext cx="1214767"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solidFill>
                  <a:srgbClr val="FFFFFF"/>
                </a:solidFill>
              </a:defRPr>
            </a:lvl1pPr>
          </a:lstStyle>
          <a:p>
            <a:r>
              <a:t>git commit</a:t>
            </a:r>
          </a:p>
        </p:txBody>
      </p:sp>
      <p:sp>
        <p:nvSpPr>
          <p:cNvPr id="224" name="git push"/>
          <p:cNvSpPr txBox="1"/>
          <p:nvPr/>
        </p:nvSpPr>
        <p:spPr>
          <a:xfrm>
            <a:off x="6463334" y="4911745"/>
            <a:ext cx="913278"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solidFill>
                  <a:srgbClr val="FFFFFF"/>
                </a:solidFill>
              </a:defRPr>
            </a:lvl1pPr>
          </a:lstStyle>
          <a:p>
            <a:r>
              <a:t>git push</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Workspace"/>
          <p:cNvSpPr txBox="1">
            <a:spLocks noGrp="1"/>
          </p:cNvSpPr>
          <p:nvPr>
            <p:ph type="title"/>
          </p:nvPr>
        </p:nvSpPr>
        <p:spPr>
          <a:xfrm>
            <a:off x="304800" y="-2"/>
            <a:ext cx="5470527" cy="653858"/>
          </a:xfrm>
          <a:prstGeom prst="rect">
            <a:avLst/>
          </a:prstGeom>
        </p:spPr>
        <p:txBody>
          <a:bodyPr/>
          <a:lstStyle/>
          <a:p>
            <a:r>
              <a:t>Workspace</a:t>
            </a:r>
          </a:p>
        </p:txBody>
      </p:sp>
      <p:sp>
        <p:nvSpPr>
          <p:cNvPr id="227" name="The workspace is where you’re used to dealing with your files."/>
          <p:cNvSpPr txBox="1"/>
          <p:nvPr/>
        </p:nvSpPr>
        <p:spPr>
          <a:xfrm>
            <a:off x="2728083" y="1458466"/>
            <a:ext cx="5718222" cy="6756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000"/>
            </a:pPr>
            <a:r>
              <a:t>The </a:t>
            </a:r>
            <a:r>
              <a:rPr b="1"/>
              <a:t>workspace</a:t>
            </a:r>
            <a:r>
              <a:t> is where you’re used to dealing with your files. </a:t>
            </a:r>
          </a:p>
        </p:txBody>
      </p:sp>
      <p:pic>
        <p:nvPicPr>
          <p:cNvPr id="228" name="Screen Shot 2019-03-05 at 11.25.33 AM.png" descr="Screen Shot 2019-03-05 at 11.25.33 AM.png"/>
          <p:cNvPicPr>
            <a:picLocks noChangeAspect="1"/>
          </p:cNvPicPr>
          <p:nvPr/>
        </p:nvPicPr>
        <p:blipFill>
          <a:blip r:embed="rId2">
            <a:extLst/>
          </a:blip>
          <a:stretch>
            <a:fillRect/>
          </a:stretch>
        </p:blipFill>
        <p:spPr>
          <a:xfrm>
            <a:off x="425797" y="1112282"/>
            <a:ext cx="1609919" cy="1317207"/>
          </a:xfrm>
          <a:prstGeom prst="rect">
            <a:avLst/>
          </a:prstGeom>
          <a:ln w="12700">
            <a:miter lim="400000"/>
          </a:ln>
        </p:spPr>
      </p:pic>
      <p:pic>
        <p:nvPicPr>
          <p:cNvPr id="229" name="Screen Shot 2019-03-05 at 11.27.46 AM.png" descr="Screen Shot 2019-03-05 at 11.27.46 AM.png"/>
          <p:cNvPicPr>
            <a:picLocks noChangeAspect="1"/>
          </p:cNvPicPr>
          <p:nvPr/>
        </p:nvPicPr>
        <p:blipFill>
          <a:blip r:embed="rId3">
            <a:extLst/>
          </a:blip>
          <a:stretch>
            <a:fillRect/>
          </a:stretch>
        </p:blipFill>
        <p:spPr>
          <a:xfrm>
            <a:off x="6991646" y="2887915"/>
            <a:ext cx="1422403" cy="1358903"/>
          </a:xfrm>
          <a:prstGeom prst="rect">
            <a:avLst/>
          </a:prstGeom>
          <a:ln w="12700">
            <a:miter lim="400000"/>
          </a:ln>
        </p:spPr>
      </p:pic>
      <p:sp>
        <p:nvSpPr>
          <p:cNvPr id="230" name="Any time you save a file, you’re replacing the old version of a file with a new one."/>
          <p:cNvSpPr txBox="1"/>
          <p:nvPr/>
        </p:nvSpPr>
        <p:spPr>
          <a:xfrm>
            <a:off x="504416" y="3223990"/>
            <a:ext cx="6182643" cy="6756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000"/>
            </a:pPr>
            <a:r>
              <a:t>Any time you </a:t>
            </a:r>
            <a:r>
              <a:rPr b="1"/>
              <a:t>save</a:t>
            </a:r>
            <a:r>
              <a:t> a file, you’re replacing the old version of a file with a new one.</a:t>
            </a:r>
          </a:p>
        </p:txBody>
      </p:sp>
      <p:sp>
        <p:nvSpPr>
          <p:cNvPr id="231" name="This step is referred to as Untracked since Git has no knowledge of your workspace."/>
          <p:cNvSpPr txBox="1"/>
          <p:nvPr/>
        </p:nvSpPr>
        <p:spPr>
          <a:xfrm>
            <a:off x="520467" y="5051430"/>
            <a:ext cx="8103066" cy="6756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000"/>
            </a:pPr>
            <a:r>
              <a:t>This step is referred to as </a:t>
            </a:r>
            <a:r>
              <a:rPr b="1"/>
              <a:t>Untracked</a:t>
            </a:r>
            <a:r>
              <a:t> since Git has no knowledge of your workspace.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 git add - Adds a file to the Staging Area.…"/>
          <p:cNvSpPr txBox="1"/>
          <p:nvPr/>
        </p:nvSpPr>
        <p:spPr>
          <a:xfrm>
            <a:off x="502391" y="1027127"/>
            <a:ext cx="8139218" cy="21361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000"/>
            </a:pPr>
            <a:r>
              <a:t>• </a:t>
            </a:r>
            <a:r>
              <a:rPr b="1"/>
              <a:t>git add - </a:t>
            </a:r>
            <a:r>
              <a:t>Adds a file to the </a:t>
            </a:r>
            <a:r>
              <a:rPr b="1"/>
              <a:t>Staging Area.</a:t>
            </a:r>
          </a:p>
          <a:p>
            <a:pPr>
              <a:defRPr sz="2000" b="1"/>
            </a:pPr>
            <a:endParaRPr b="1"/>
          </a:p>
          <a:p>
            <a:pPr marL="180472" indent="-180472">
              <a:buSzPct val="100000"/>
              <a:buChar char="•"/>
              <a:defRPr sz="2000"/>
            </a:pPr>
            <a:r>
              <a:t>This command takes an</a:t>
            </a:r>
            <a:r>
              <a:rPr b="1"/>
              <a:t> argument</a:t>
            </a:r>
            <a:r>
              <a:t>, which means we must provide the name of the file we want to add. Ex: </a:t>
            </a:r>
            <a:r>
              <a:rPr>
                <a:latin typeface="Andale Mono"/>
                <a:ea typeface="Andale Mono"/>
                <a:cs typeface="Andale Mono"/>
                <a:sym typeface="Andale Mono"/>
              </a:rPr>
              <a:t>git add myFile.md</a:t>
            </a:r>
          </a:p>
          <a:p>
            <a:pPr>
              <a:defRPr sz="2000"/>
            </a:pPr>
            <a:endParaRPr>
              <a:latin typeface="Andale Mono"/>
              <a:ea typeface="Andale Mono"/>
              <a:cs typeface="Andale Mono"/>
              <a:sym typeface="Andale Mono"/>
            </a:endParaRPr>
          </a:p>
          <a:p>
            <a:pPr marL="180472" indent="-180472">
              <a:buSzPct val="100000"/>
              <a:buChar char="•"/>
              <a:defRPr sz="2000"/>
            </a:pPr>
            <a:r>
              <a:t>Since we want to add </a:t>
            </a:r>
            <a:r>
              <a:rPr i="1"/>
              <a:t>all</a:t>
            </a:r>
            <a:r>
              <a:t> the files in our directory, we’ll give it the option </a:t>
            </a:r>
            <a:r>
              <a:rPr b="1"/>
              <a:t>-A</a:t>
            </a:r>
            <a:r>
              <a:t>. Ex:  </a:t>
            </a:r>
            <a:r>
              <a:rPr>
                <a:latin typeface="Andale Mono"/>
                <a:ea typeface="Andale Mono"/>
                <a:cs typeface="Andale Mono"/>
                <a:sym typeface="Andale Mono"/>
              </a:rPr>
              <a:t>git add -A</a:t>
            </a:r>
          </a:p>
        </p:txBody>
      </p:sp>
      <p:pic>
        <p:nvPicPr>
          <p:cNvPr id="234" name="stage2.JPG" descr="stage2.JPG"/>
          <p:cNvPicPr>
            <a:picLocks noChangeAspect="1"/>
          </p:cNvPicPr>
          <p:nvPr/>
        </p:nvPicPr>
        <p:blipFill>
          <a:blip r:embed="rId2">
            <a:extLst/>
          </a:blip>
          <a:stretch>
            <a:fillRect/>
          </a:stretch>
        </p:blipFill>
        <p:spPr>
          <a:xfrm>
            <a:off x="2341440" y="3408169"/>
            <a:ext cx="4461120" cy="2765894"/>
          </a:xfrm>
          <a:prstGeom prst="rect">
            <a:avLst/>
          </a:prstGeom>
          <a:ln w="12700">
            <a:miter lim="400000"/>
          </a:ln>
        </p:spPr>
      </p:pic>
      <p:sp>
        <p:nvSpPr>
          <p:cNvPr id="235" name="Setting the Stage"/>
          <p:cNvSpPr txBox="1">
            <a:spLocks noGrp="1"/>
          </p:cNvSpPr>
          <p:nvPr>
            <p:ph type="title"/>
          </p:nvPr>
        </p:nvSpPr>
        <p:spPr>
          <a:xfrm>
            <a:off x="304800" y="-2"/>
            <a:ext cx="5470527" cy="653858"/>
          </a:xfrm>
          <a:prstGeom prst="rect">
            <a:avLst/>
          </a:prstGeom>
        </p:spPr>
        <p:txBody>
          <a:bodyPr/>
          <a:lstStyle/>
          <a:p>
            <a:r>
              <a:t>Setting the Stage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etting the Stage Continued"/>
          <p:cNvSpPr txBox="1">
            <a:spLocks noGrp="1"/>
          </p:cNvSpPr>
          <p:nvPr>
            <p:ph type="title"/>
          </p:nvPr>
        </p:nvSpPr>
        <p:spPr>
          <a:xfrm>
            <a:off x="304800" y="-2"/>
            <a:ext cx="5470527" cy="653858"/>
          </a:xfrm>
          <a:prstGeom prst="rect">
            <a:avLst/>
          </a:prstGeom>
        </p:spPr>
        <p:txBody>
          <a:bodyPr/>
          <a:lstStyle/>
          <a:p>
            <a:r>
              <a:t>Setting the Stage Continued</a:t>
            </a:r>
          </a:p>
        </p:txBody>
      </p:sp>
      <p:pic>
        <p:nvPicPr>
          <p:cNvPr id="238" name="Screen Shot 2019-03-05 at 1.01.38 PM.png" descr="Screen Shot 2019-03-05 at 1.01.38 PM.png"/>
          <p:cNvPicPr>
            <a:picLocks noChangeAspect="1"/>
          </p:cNvPicPr>
          <p:nvPr/>
        </p:nvPicPr>
        <p:blipFill>
          <a:blip r:embed="rId2">
            <a:extLst/>
          </a:blip>
          <a:stretch>
            <a:fillRect/>
          </a:stretch>
        </p:blipFill>
        <p:spPr>
          <a:xfrm>
            <a:off x="304800" y="1097102"/>
            <a:ext cx="5470527" cy="3520796"/>
          </a:xfrm>
          <a:prstGeom prst="rect">
            <a:avLst/>
          </a:prstGeom>
          <a:ln w="12700">
            <a:miter lim="400000"/>
          </a:ln>
        </p:spPr>
      </p:pic>
      <p:sp>
        <p:nvSpPr>
          <p:cNvPr id="239" name="Rectangle"/>
          <p:cNvSpPr/>
          <p:nvPr/>
        </p:nvSpPr>
        <p:spPr>
          <a:xfrm>
            <a:off x="336708" y="2524973"/>
            <a:ext cx="636432" cy="614254"/>
          </a:xfrm>
          <a:prstGeom prst="rect">
            <a:avLst/>
          </a:prstGeom>
          <a:ln w="76200">
            <a:solidFill>
              <a:srgbClr val="B80022"/>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40" name="Rectangle"/>
          <p:cNvSpPr/>
          <p:nvPr/>
        </p:nvSpPr>
        <p:spPr>
          <a:xfrm>
            <a:off x="1028699" y="2130225"/>
            <a:ext cx="4731299" cy="861468"/>
          </a:xfrm>
          <a:prstGeom prst="rect">
            <a:avLst/>
          </a:prstGeom>
          <a:ln w="50800">
            <a:solidFill>
              <a:srgbClr val="B90022"/>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41" name="These files have been staged with git add, but not committed."/>
          <p:cNvSpPr txBox="1"/>
          <p:nvPr/>
        </p:nvSpPr>
        <p:spPr>
          <a:xfrm>
            <a:off x="5978078" y="2115191"/>
            <a:ext cx="3399781" cy="8915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a:solidFill>
                  <a:srgbClr val="B90022"/>
                </a:solidFill>
              </a:defRPr>
            </a:pPr>
            <a:r>
              <a:t>These files have been </a:t>
            </a:r>
            <a:r>
              <a:rPr i="1"/>
              <a:t>staged</a:t>
            </a:r>
            <a:r>
              <a:t> with </a:t>
            </a:r>
            <a:r>
              <a:rPr>
                <a:latin typeface="Andale Mono"/>
                <a:ea typeface="Andale Mono"/>
                <a:cs typeface="Andale Mono"/>
                <a:sym typeface="Andale Mono"/>
              </a:rPr>
              <a:t>git add</a:t>
            </a:r>
            <a:r>
              <a:t>, but not committed.</a:t>
            </a:r>
          </a:p>
        </p:txBody>
      </p:sp>
      <p:sp>
        <p:nvSpPr>
          <p:cNvPr id="242" name="Rectangle"/>
          <p:cNvSpPr/>
          <p:nvPr/>
        </p:nvSpPr>
        <p:spPr>
          <a:xfrm>
            <a:off x="1028699" y="2998266"/>
            <a:ext cx="4731299" cy="639657"/>
          </a:xfrm>
          <a:prstGeom prst="rect">
            <a:avLst/>
          </a:prstGeom>
          <a:ln w="50800">
            <a:solidFill>
              <a:srgbClr val="B90022"/>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43" name="This file has been changed (and saved) since it was staged.…"/>
          <p:cNvSpPr txBox="1"/>
          <p:nvPr/>
        </p:nvSpPr>
        <p:spPr>
          <a:xfrm>
            <a:off x="1443630" y="4910709"/>
            <a:ext cx="4014096" cy="11582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a:solidFill>
                  <a:srgbClr val="B90022"/>
                </a:solidFill>
              </a:defRPr>
            </a:pPr>
            <a:r>
              <a:t>This file has been </a:t>
            </a:r>
            <a:r>
              <a:rPr i="1"/>
              <a:t>changed</a:t>
            </a:r>
            <a:r>
              <a:t> (and saved) since it was staged. </a:t>
            </a:r>
          </a:p>
          <a:p>
            <a:pPr>
              <a:defRPr>
                <a:solidFill>
                  <a:srgbClr val="B90022"/>
                </a:solidFill>
              </a:defRPr>
            </a:pPr>
            <a:r>
              <a:t>We should probably run  </a:t>
            </a:r>
            <a:r>
              <a:rPr>
                <a:latin typeface="Andale Mono"/>
                <a:ea typeface="Andale Mono"/>
                <a:cs typeface="Andale Mono"/>
                <a:sym typeface="Andale Mono"/>
              </a:rPr>
              <a:t>git add -A</a:t>
            </a:r>
            <a:r>
              <a:t> again.</a:t>
            </a:r>
          </a:p>
        </p:txBody>
      </p:sp>
      <p:sp>
        <p:nvSpPr>
          <p:cNvPr id="244" name="Line"/>
          <p:cNvSpPr/>
          <p:nvPr/>
        </p:nvSpPr>
        <p:spPr>
          <a:xfrm flipH="1" flipV="1">
            <a:off x="2473492" y="3549729"/>
            <a:ext cx="690164" cy="1386749"/>
          </a:xfrm>
          <a:prstGeom prst="line">
            <a:avLst/>
          </a:prstGeom>
          <a:ln w="25400">
            <a:solidFill>
              <a:srgbClr val="AA222A"/>
            </a:solidFill>
          </a:ln>
          <a:effectLst>
            <a:outerShdw blurRad="38100" dist="23000" dir="5400000" rotWithShape="0">
              <a:srgbClr val="000000">
                <a:alpha val="35000"/>
              </a:srgbClr>
            </a:outerShdw>
          </a:effectLst>
        </p:spPr>
        <p:txBody>
          <a:bodyPr lIns="45718" tIns="45718" rIns="45718" bIns="45718"/>
          <a:lstStyle/>
          <a:p>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leia.jpg" descr="leia.jpg"/>
          <p:cNvPicPr>
            <a:picLocks noChangeAspect="1"/>
          </p:cNvPicPr>
          <p:nvPr/>
        </p:nvPicPr>
        <p:blipFill>
          <a:blip r:embed="rId2">
            <a:extLst/>
          </a:blip>
          <a:stretch>
            <a:fillRect/>
          </a:stretch>
        </p:blipFill>
        <p:spPr>
          <a:xfrm>
            <a:off x="1360340" y="3239198"/>
            <a:ext cx="1616210" cy="2380234"/>
          </a:xfrm>
          <a:prstGeom prst="rect">
            <a:avLst/>
          </a:prstGeom>
          <a:ln w="12700">
            <a:miter lim="400000"/>
          </a:ln>
        </p:spPr>
      </p:pic>
      <p:sp>
        <p:nvSpPr>
          <p:cNvPr id="247" name="Rounded Rectangular Callout 1"/>
          <p:cNvSpPr/>
          <p:nvPr/>
        </p:nvSpPr>
        <p:spPr>
          <a:xfrm>
            <a:off x="2491639" y="3543086"/>
            <a:ext cx="5292021" cy="1569262"/>
          </a:xfrm>
          <a:custGeom>
            <a:avLst/>
            <a:gdLst/>
            <a:ahLst/>
            <a:cxnLst>
              <a:cxn ang="0">
                <a:pos x="wd2" y="hd2"/>
              </a:cxn>
              <a:cxn ang="5400000">
                <a:pos x="wd2" y="hd2"/>
              </a:cxn>
              <a:cxn ang="10800000">
                <a:pos x="wd2" y="hd2"/>
              </a:cxn>
              <a:cxn ang="16200000">
                <a:pos x="wd2" y="hd2"/>
              </a:cxn>
            </a:cxnLst>
            <a:rect l="0" t="0" r="r" b="b"/>
            <a:pathLst>
              <a:path w="21600" h="21600"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48" name="Keeping It Local"/>
          <p:cNvSpPr txBox="1">
            <a:spLocks noGrp="1"/>
          </p:cNvSpPr>
          <p:nvPr>
            <p:ph type="title"/>
          </p:nvPr>
        </p:nvSpPr>
        <p:spPr>
          <a:xfrm>
            <a:off x="304800" y="-2"/>
            <a:ext cx="5470527" cy="653858"/>
          </a:xfrm>
          <a:prstGeom prst="rect">
            <a:avLst/>
          </a:prstGeom>
        </p:spPr>
        <p:txBody>
          <a:bodyPr/>
          <a:lstStyle/>
          <a:p>
            <a:r>
              <a:t>Keeping It Local</a:t>
            </a:r>
          </a:p>
        </p:txBody>
      </p:sp>
      <p:sp>
        <p:nvSpPr>
          <p:cNvPr id="249" name="To add files to the local repository, run git commit…"/>
          <p:cNvSpPr txBox="1"/>
          <p:nvPr/>
        </p:nvSpPr>
        <p:spPr>
          <a:xfrm>
            <a:off x="1064384" y="1281431"/>
            <a:ext cx="7015232" cy="11582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180472" indent="-180472">
              <a:buSzPct val="100000"/>
              <a:buChar char="•"/>
            </a:pPr>
            <a:r>
              <a:t>To add files to the </a:t>
            </a:r>
            <a:r>
              <a:rPr b="1"/>
              <a:t>local repository, </a:t>
            </a:r>
            <a:r>
              <a:t>run </a:t>
            </a:r>
            <a:r>
              <a:rPr>
                <a:latin typeface="Andale Mono"/>
                <a:ea typeface="Andale Mono"/>
                <a:cs typeface="Andale Mono"/>
                <a:sym typeface="Andale Mono"/>
              </a:rPr>
              <a:t>git commit</a:t>
            </a:r>
            <a:r>
              <a:t> </a:t>
            </a:r>
          </a:p>
          <a:p>
            <a:pPr marL="180472" indent="-180472">
              <a:buSzPct val="100000"/>
              <a:buChar char="•"/>
            </a:pPr>
            <a:endParaRPr/>
          </a:p>
          <a:p>
            <a:pPr marL="180472" indent="-180472">
              <a:buSzPct val="100000"/>
              <a:buChar char="•"/>
            </a:pPr>
            <a:r>
              <a:t>This command takes the files from your </a:t>
            </a:r>
            <a:r>
              <a:rPr b="1"/>
              <a:t>staging area</a:t>
            </a:r>
            <a:r>
              <a:t> and adds them to the history kept in the </a:t>
            </a:r>
            <a:r>
              <a:rPr i="1"/>
              <a:t>.git</a:t>
            </a:r>
            <a:r>
              <a:t> folder.</a:t>
            </a:r>
          </a:p>
        </p:txBody>
      </p:sp>
      <p:sp>
        <p:nvSpPr>
          <p:cNvPr id="250" name="git commit -m “Fixed a bug that caused a 403 error”"/>
          <p:cNvSpPr txBox="1"/>
          <p:nvPr/>
        </p:nvSpPr>
        <p:spPr>
          <a:xfrm>
            <a:off x="4309095" y="4002597"/>
            <a:ext cx="3255772" cy="8534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a:latin typeface="Andale Mono"/>
                <a:ea typeface="Andale Mono"/>
                <a:cs typeface="Andale Mono"/>
                <a:sym typeface="Andale Mono"/>
              </a:defRPr>
            </a:lvl1pPr>
          </a:lstStyle>
          <a:p>
            <a:r>
              <a:t>git commit -m “Fixed a bug that caused a 403 error”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he Remote Repository"/>
          <p:cNvSpPr txBox="1">
            <a:spLocks noGrp="1"/>
          </p:cNvSpPr>
          <p:nvPr>
            <p:ph type="title"/>
          </p:nvPr>
        </p:nvSpPr>
        <p:spPr>
          <a:xfrm>
            <a:off x="304800" y="-2"/>
            <a:ext cx="5470527" cy="653858"/>
          </a:xfrm>
          <a:prstGeom prst="rect">
            <a:avLst/>
          </a:prstGeom>
        </p:spPr>
        <p:txBody>
          <a:bodyPr/>
          <a:lstStyle/>
          <a:p>
            <a:r>
              <a:t>The Remote Repository</a:t>
            </a:r>
          </a:p>
        </p:txBody>
      </p:sp>
      <p:sp>
        <p:nvSpPr>
          <p:cNvPr id="253" name="Lastly, we add our local repo to our remote repo with git push.…"/>
          <p:cNvSpPr txBox="1"/>
          <p:nvPr/>
        </p:nvSpPr>
        <p:spPr>
          <a:xfrm>
            <a:off x="166485" y="998090"/>
            <a:ext cx="8811030" cy="14249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180472" indent="-180472">
              <a:buSzPct val="100000"/>
              <a:buChar char="•"/>
            </a:pPr>
            <a:r>
              <a:t>Lastly, we add our </a:t>
            </a:r>
            <a:r>
              <a:rPr b="1"/>
              <a:t>local repo</a:t>
            </a:r>
            <a:r>
              <a:t> to our </a:t>
            </a:r>
            <a:r>
              <a:rPr b="1"/>
              <a:t>remote repo</a:t>
            </a:r>
            <a:r>
              <a:t> with </a:t>
            </a:r>
            <a:r>
              <a:rPr>
                <a:latin typeface="Andale Mono"/>
                <a:ea typeface="Andale Mono"/>
                <a:cs typeface="Andale Mono"/>
                <a:sym typeface="Andale Mono"/>
              </a:rPr>
              <a:t>git push</a:t>
            </a:r>
            <a:r>
              <a:t>.</a:t>
            </a:r>
          </a:p>
          <a:p>
            <a:endParaRPr/>
          </a:p>
          <a:p>
            <a:r>
              <a:t>• Once things are pushed up to GitHub, GitHub will have a history of every change you’ve committed, along with any changes your teammates have pushed to the repo.</a:t>
            </a:r>
          </a:p>
        </p:txBody>
      </p:sp>
      <p:sp>
        <p:nvSpPr>
          <p:cNvPr id="254" name="git push"/>
          <p:cNvSpPr txBox="1"/>
          <p:nvPr/>
        </p:nvSpPr>
        <p:spPr>
          <a:xfrm>
            <a:off x="2367714" y="4779788"/>
            <a:ext cx="1201596" cy="3454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Andale Mono"/>
                <a:ea typeface="Andale Mono"/>
                <a:cs typeface="Andale Mono"/>
                <a:sym typeface="Andale Mono"/>
              </a:defRPr>
            </a:lvl1pPr>
          </a:lstStyle>
          <a:p>
            <a:r>
              <a:t>git push</a:t>
            </a:r>
          </a:p>
        </p:txBody>
      </p:sp>
      <p:sp>
        <p:nvSpPr>
          <p:cNvPr id="255" name="git clone"/>
          <p:cNvSpPr txBox="1"/>
          <p:nvPr/>
        </p:nvSpPr>
        <p:spPr>
          <a:xfrm>
            <a:off x="5413492" y="4779788"/>
            <a:ext cx="1338777" cy="3454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Andale Mono"/>
                <a:ea typeface="Andale Mono"/>
                <a:cs typeface="Andale Mono"/>
                <a:sym typeface="Andale Mono"/>
              </a:defRPr>
            </a:lvl1pPr>
          </a:lstStyle>
          <a:p>
            <a:r>
              <a:t>git clone</a:t>
            </a:r>
          </a:p>
        </p:txBody>
      </p:sp>
      <p:sp>
        <p:nvSpPr>
          <p:cNvPr id="256" name="Remote Repo"/>
          <p:cNvSpPr txBox="1"/>
          <p:nvPr/>
        </p:nvSpPr>
        <p:spPr>
          <a:xfrm>
            <a:off x="3663260" y="2275537"/>
            <a:ext cx="1525408"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Remote Repo</a:t>
            </a:r>
          </a:p>
        </p:txBody>
      </p:sp>
      <p:pic>
        <p:nvPicPr>
          <p:cNvPr id="257" name="Image" descr="Image"/>
          <p:cNvPicPr>
            <a:picLocks noChangeAspect="1"/>
          </p:cNvPicPr>
          <p:nvPr/>
        </p:nvPicPr>
        <p:blipFill>
          <a:blip r:embed="rId2">
            <a:extLst/>
          </a:blip>
          <a:stretch>
            <a:fillRect/>
          </a:stretch>
        </p:blipFill>
        <p:spPr>
          <a:xfrm>
            <a:off x="3714155" y="2767265"/>
            <a:ext cx="1423619" cy="1423619"/>
          </a:xfrm>
          <a:prstGeom prst="rect">
            <a:avLst/>
          </a:prstGeom>
          <a:ln w="12700">
            <a:miter lim="400000"/>
          </a:ln>
        </p:spPr>
      </p:pic>
      <p:sp>
        <p:nvSpPr>
          <p:cNvPr id="258" name="Arrow"/>
          <p:cNvSpPr/>
          <p:nvPr/>
        </p:nvSpPr>
        <p:spPr>
          <a:xfrm rot="20103446">
            <a:off x="2357731" y="3839193"/>
            <a:ext cx="1270003" cy="718110"/>
          </a:xfrm>
          <a:prstGeom prst="rightArrow">
            <a:avLst>
              <a:gd name="adj1" fmla="val 32000"/>
              <a:gd name="adj2" fmla="val 9550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59" name="Luke’s New Repo"/>
          <p:cNvSpPr txBox="1"/>
          <p:nvPr/>
        </p:nvSpPr>
        <p:spPr>
          <a:xfrm>
            <a:off x="6721419" y="3540578"/>
            <a:ext cx="1922892"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Luke’s New Repo</a:t>
            </a:r>
          </a:p>
        </p:txBody>
      </p:sp>
      <p:sp>
        <p:nvSpPr>
          <p:cNvPr id="260" name="Leia’s Local Repo"/>
          <p:cNvSpPr txBox="1"/>
          <p:nvPr/>
        </p:nvSpPr>
        <p:spPr>
          <a:xfrm>
            <a:off x="271516" y="3540578"/>
            <a:ext cx="1951354"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vl1pPr>
          </a:lstStyle>
          <a:p>
            <a:r>
              <a:t>Leia’s Local Repo</a:t>
            </a:r>
          </a:p>
        </p:txBody>
      </p:sp>
      <p:sp>
        <p:nvSpPr>
          <p:cNvPr id="261" name="Arrow"/>
          <p:cNvSpPr/>
          <p:nvPr/>
        </p:nvSpPr>
        <p:spPr>
          <a:xfrm rot="1401883">
            <a:off x="5470657" y="3897029"/>
            <a:ext cx="1270003" cy="718110"/>
          </a:xfrm>
          <a:prstGeom prst="rightArrow">
            <a:avLst>
              <a:gd name="adj1" fmla="val 32000"/>
              <a:gd name="adj2" fmla="val 9550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pic>
        <p:nvPicPr>
          <p:cNvPr id="262" name="Screen Shot 2019-03-06 at 1.01.07 PM.png" descr="Screen Shot 2019-03-06 at 1.01.07 PM.png"/>
          <p:cNvPicPr>
            <a:picLocks noChangeAspect="1"/>
          </p:cNvPicPr>
          <p:nvPr/>
        </p:nvPicPr>
        <p:blipFill>
          <a:blip r:embed="rId3">
            <a:extLst/>
          </a:blip>
          <a:stretch>
            <a:fillRect/>
          </a:stretch>
        </p:blipFill>
        <p:spPr>
          <a:xfrm>
            <a:off x="327236" y="4237728"/>
            <a:ext cx="1839916" cy="1100344"/>
          </a:xfrm>
          <a:prstGeom prst="rect">
            <a:avLst/>
          </a:prstGeom>
          <a:ln w="12700">
            <a:miter lim="400000"/>
          </a:ln>
        </p:spPr>
      </p:pic>
      <p:pic>
        <p:nvPicPr>
          <p:cNvPr id="263" name="Screen Shot 2019-03-06 at 1.01.07 PM.png" descr="Screen Shot 2019-03-06 at 1.01.07 PM.png"/>
          <p:cNvPicPr>
            <a:picLocks noChangeAspect="1"/>
          </p:cNvPicPr>
          <p:nvPr/>
        </p:nvPicPr>
        <p:blipFill>
          <a:blip r:embed="rId3">
            <a:extLst/>
          </a:blip>
          <a:stretch>
            <a:fillRect/>
          </a:stretch>
        </p:blipFill>
        <p:spPr>
          <a:xfrm>
            <a:off x="6762908" y="4237728"/>
            <a:ext cx="1839918" cy="1100344"/>
          </a:xfrm>
          <a:prstGeom prst="rect">
            <a:avLst/>
          </a:prstGeom>
          <a:ln w="12700">
            <a:miter lim="400000"/>
          </a:ln>
        </p:spPr>
      </p:pic>
      <p:sp>
        <p:nvSpPr>
          <p:cNvPr id="264" name="Translate Copy"/>
          <p:cNvSpPr txBox="1"/>
          <p:nvPr/>
        </p:nvSpPr>
        <p:spPr>
          <a:xfrm>
            <a:off x="6992491" y="5243831"/>
            <a:ext cx="1626313"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i="1"/>
            </a:pPr>
            <a:r>
              <a:t>Translate</a:t>
            </a:r>
            <a:r>
              <a:rPr i="0"/>
              <a:t> Copy</a:t>
            </a:r>
          </a:p>
        </p:txBody>
      </p:sp>
      <p:sp>
        <p:nvSpPr>
          <p:cNvPr id="265" name="Translate Branch"/>
          <p:cNvSpPr txBox="1"/>
          <p:nvPr/>
        </p:nvSpPr>
        <p:spPr>
          <a:xfrm>
            <a:off x="333129" y="5243831"/>
            <a:ext cx="1828125" cy="3581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i="1"/>
            </a:pPr>
            <a:r>
              <a:t>Translate</a:t>
            </a:r>
            <a:r>
              <a:rPr i="0"/>
              <a:t> Branch</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till a Bit Lost? Never Worry!"/>
          <p:cNvSpPr txBox="1">
            <a:spLocks noGrp="1"/>
          </p:cNvSpPr>
          <p:nvPr>
            <p:ph type="title"/>
          </p:nvPr>
        </p:nvSpPr>
        <p:spPr>
          <a:xfrm>
            <a:off x="304800" y="-2"/>
            <a:ext cx="5470527" cy="653858"/>
          </a:xfrm>
          <a:prstGeom prst="rect">
            <a:avLst/>
          </a:prstGeom>
        </p:spPr>
        <p:txBody>
          <a:bodyPr/>
          <a:lstStyle/>
          <a:p>
            <a:r>
              <a:t>Still a Bit Lost? Never Worry!</a:t>
            </a:r>
          </a:p>
        </p:txBody>
      </p:sp>
      <p:sp>
        <p:nvSpPr>
          <p:cNvPr id="268" name="• Remember that you will use these concepts every day.…"/>
          <p:cNvSpPr txBox="1"/>
          <p:nvPr/>
        </p:nvSpPr>
        <p:spPr>
          <a:xfrm>
            <a:off x="348694" y="991214"/>
            <a:ext cx="7797573" cy="178561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nSpc>
                <a:spcPct val="120000"/>
              </a:lnSpc>
              <a:defRPr sz="2000"/>
            </a:pPr>
            <a:r>
              <a:t>• Remember that you will use these concepts every day. </a:t>
            </a:r>
          </a:p>
          <a:p>
            <a:pPr marL="180472" indent="-180472">
              <a:lnSpc>
                <a:spcPct val="120000"/>
              </a:lnSpc>
              <a:buSzPct val="100000"/>
              <a:buChar char="•"/>
              <a:defRPr sz="2000"/>
            </a:pPr>
            <a:r>
              <a:t>It’s most important that you familiarize yourself with the </a:t>
            </a:r>
            <a:r>
              <a:rPr b="1"/>
              <a:t>5 basic git commands</a:t>
            </a:r>
            <a:r>
              <a:t>.</a:t>
            </a:r>
          </a:p>
          <a:p>
            <a:pPr>
              <a:lnSpc>
                <a:spcPct val="120000"/>
              </a:lnSpc>
              <a:defRPr sz="2000"/>
            </a:pPr>
            <a:r>
              <a:t>• If you’re ever in the middle of making changes and want to see what step you’re at, run </a:t>
            </a:r>
            <a:r>
              <a:rPr>
                <a:latin typeface="Andale Mono"/>
                <a:ea typeface="Andale Mono"/>
                <a:cs typeface="Andale Mono"/>
                <a:sym typeface="Andale Mono"/>
              </a:rPr>
              <a:t>git status</a:t>
            </a:r>
            <a:r>
              <a:t>.</a:t>
            </a:r>
          </a:p>
        </p:txBody>
      </p:sp>
      <p:pic>
        <p:nvPicPr>
          <p:cNvPr id="269" name="Screen Shot 2019-03-05 at 1.06.19 PM.png" descr="Screen Shot 2019-03-05 at 1.06.19 PM.png"/>
          <p:cNvPicPr>
            <a:picLocks noChangeAspect="1"/>
          </p:cNvPicPr>
          <p:nvPr/>
        </p:nvPicPr>
        <p:blipFill>
          <a:blip r:embed="rId2">
            <a:extLst/>
          </a:blip>
          <a:stretch>
            <a:fillRect/>
          </a:stretch>
        </p:blipFill>
        <p:spPr>
          <a:xfrm>
            <a:off x="674247" y="3292171"/>
            <a:ext cx="5879868" cy="2537793"/>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525"/>
          <p:cNvSpPr txBox="1">
            <a:spLocks noGrp="1"/>
          </p:cNvSpPr>
          <p:nvPr>
            <p:ph type="title"/>
          </p:nvPr>
        </p:nvSpPr>
        <p:spPr>
          <a:xfrm>
            <a:off x="304797" y="-3"/>
            <a:ext cx="5470532" cy="653860"/>
          </a:xfrm>
          <a:prstGeom prst="rect">
            <a:avLst/>
          </a:prstGeom>
        </p:spPr>
        <p:txBody>
          <a:bodyPr/>
          <a:lstStyle/>
          <a:p>
            <a:r>
              <a:t>Still a Bit Lost? Never Worry!</a:t>
            </a:r>
          </a:p>
        </p:txBody>
      </p:sp>
      <p:pic>
        <p:nvPicPr>
          <p:cNvPr id="272" name="image12.png" descr="image12.png"/>
          <p:cNvPicPr>
            <a:picLocks noChangeAspect="1"/>
          </p:cNvPicPr>
          <p:nvPr/>
        </p:nvPicPr>
        <p:blipFill>
          <a:blip r:embed="rId2">
            <a:extLst/>
          </a:blip>
          <a:stretch>
            <a:fillRect/>
          </a:stretch>
        </p:blipFill>
        <p:spPr>
          <a:xfrm>
            <a:off x="278331" y="966787"/>
            <a:ext cx="4848227" cy="4924427"/>
          </a:xfrm>
          <a:prstGeom prst="rect">
            <a:avLst/>
          </a:prstGeom>
          <a:ln>
            <a:solidFill>
              <a:srgbClr val="5B9BD5"/>
            </a:solidFill>
          </a:ln>
        </p:spPr>
      </p:pic>
      <p:sp>
        <p:nvSpPr>
          <p:cNvPr id="273" name="Shape 527"/>
          <p:cNvSpPr txBox="1"/>
          <p:nvPr/>
        </p:nvSpPr>
        <p:spPr>
          <a:xfrm>
            <a:off x="5257800" y="2514599"/>
            <a:ext cx="3733800" cy="14174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85750" indent="-285750">
              <a:buSzPct val="100000"/>
              <a:buFont typeface="Arial"/>
              <a:buChar char="•"/>
              <a:defRPr b="1">
                <a:latin typeface="Arial"/>
                <a:ea typeface="Arial"/>
                <a:cs typeface="Arial"/>
                <a:sym typeface="Arial"/>
              </a:defRPr>
            </a:pPr>
            <a:r>
              <a:t>Follow the handy pdf guide provided to you!</a:t>
            </a:r>
          </a:p>
          <a:p>
            <a:pPr marL="285750" indent="-285750">
              <a:buSzPct val="100000"/>
              <a:buFont typeface="Arial"/>
              <a:buChar char="•"/>
              <a:defRPr b="1">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Practice a few times on your own before our next class.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223"/>
          <p:cNvSpPr txBox="1">
            <a:spLocks noGrp="1"/>
          </p:cNvSpPr>
          <p:nvPr>
            <p:ph type="title"/>
          </p:nvPr>
        </p:nvSpPr>
        <p:spPr>
          <a:xfrm>
            <a:off x="304797" y="-3"/>
            <a:ext cx="5470532" cy="653860"/>
          </a:xfrm>
          <a:prstGeom prst="rect">
            <a:avLst/>
          </a:prstGeom>
        </p:spPr>
        <p:txBody>
          <a:bodyPr/>
          <a:lstStyle/>
          <a:p>
            <a:r>
              <a:t>Where to Get Help</a:t>
            </a:r>
          </a:p>
        </p:txBody>
      </p:sp>
      <p:sp>
        <p:nvSpPr>
          <p:cNvPr id="67" name="Shape 224"/>
          <p:cNvSpPr txBox="1"/>
          <p:nvPr/>
        </p:nvSpPr>
        <p:spPr>
          <a:xfrm>
            <a:off x="196850" y="838197"/>
            <a:ext cx="8947150" cy="5406570"/>
          </a:xfrm>
          <a:prstGeom prst="rect">
            <a:avLst/>
          </a:prstGeom>
          <a:ln w="12700">
            <a:miter lim="400000"/>
          </a:ln>
          <a:extLst>
            <a:ext uri="{C572A759-6A51-4108-AA02-DFA0A04FC94B}">
              <ma14:wrappingTextBoxFlag xmlns="" xmlns:ma14="http://schemas.microsoft.com/office/mac/drawingml/2011/main" val="1"/>
            </a:ext>
          </a:extLst>
        </p:spPr>
        <p:txBody>
          <a:bodyPr lIns="91421" tIns="91421" rIns="91421" bIns="91421">
            <a:spAutoFit/>
          </a:bodyPr>
          <a:lstStyle/>
          <a:p>
            <a:pPr marL="257175" indent="-257175" defTabSz="685800">
              <a:spcBef>
                <a:spcPts val="500"/>
              </a:spcBef>
              <a:buSzPct val="100000"/>
              <a:buFont typeface="Arial"/>
              <a:buChar char="•"/>
              <a:defRPr sz="2200" b="1">
                <a:latin typeface="Arial"/>
                <a:ea typeface="Arial"/>
                <a:cs typeface="Arial"/>
                <a:sym typeface="Arial"/>
              </a:defRPr>
            </a:pPr>
            <a:r>
              <a:rPr dirty="0"/>
              <a:t>Review In Class Material (Exercises and Slides)</a:t>
            </a:r>
            <a:r>
              <a:rPr lang="en-US" dirty="0"/>
              <a:t> in our class repo on Gitlab (</a:t>
            </a:r>
            <a:r>
              <a:rPr lang="en-US" sz="2200" b="1" dirty="0">
                <a:sym typeface="Arial"/>
                <a:hlinkClick r:id="rId2"/>
              </a:rPr>
              <a:t>https://oregon.bootcampcontent.com/Oregon_Coding_Bootcamp/UOPTL201904FSF3</a:t>
            </a:r>
            <a:r>
              <a:rPr lang="en-US" sz="2200" b="1" dirty="0">
                <a:sym typeface="Arial"/>
              </a:rPr>
              <a:t>)</a:t>
            </a:r>
            <a:endParaRPr lang="en-US" sz="2400" dirty="0"/>
          </a:p>
          <a:p>
            <a:pPr marL="257175" indent="-257175" defTabSz="685800">
              <a:spcBef>
                <a:spcPts val="500"/>
              </a:spcBef>
              <a:buSzPct val="100000"/>
              <a:buFont typeface="Arial"/>
              <a:buChar char="•"/>
              <a:defRPr sz="2400" b="1">
                <a:latin typeface="Arial"/>
                <a:ea typeface="Arial"/>
                <a:cs typeface="Arial"/>
                <a:sym typeface="Arial"/>
              </a:defRPr>
            </a:pPr>
            <a:endParaRPr lang="en-US" sz="2400" dirty="0"/>
          </a:p>
          <a:p>
            <a:pPr marL="257175" indent="-257175" defTabSz="685800">
              <a:spcBef>
                <a:spcPts val="500"/>
              </a:spcBef>
              <a:buSzPct val="100000"/>
              <a:buFont typeface="Arial"/>
              <a:buChar char="•"/>
              <a:defRPr sz="2200" b="1">
                <a:latin typeface="Arial"/>
                <a:ea typeface="Arial"/>
                <a:cs typeface="Arial"/>
                <a:sym typeface="Arial"/>
              </a:defRPr>
            </a:pPr>
            <a:r>
              <a:rPr lang="en-US" dirty="0"/>
              <a:t>Re-Watch Class Videos on </a:t>
            </a:r>
            <a:r>
              <a:rPr lang="en-US" dirty="0" err="1"/>
              <a:t>Panopto</a:t>
            </a:r>
            <a:r>
              <a:rPr lang="en-US" dirty="0"/>
              <a:t> (the link for each video will be announced via </a:t>
            </a:r>
            <a:r>
              <a:rPr lang="en-US" sz="2200" dirty="0">
                <a:sym typeface="Arial"/>
                <a:hlinkClick r:id="rId3"/>
              </a:rPr>
              <a:t>https://bootcampspot.com/</a:t>
            </a:r>
            <a:r>
              <a:rPr lang="en-US" sz="2200" dirty="0">
                <a:sym typeface="Arial"/>
              </a:rPr>
              <a:t>  after class going forward)</a:t>
            </a:r>
            <a:endParaRPr lang="en-US" dirty="0"/>
          </a:p>
          <a:p>
            <a:pPr marL="257175" indent="-257175" defTabSz="685800">
              <a:spcBef>
                <a:spcPts val="500"/>
              </a:spcBef>
              <a:buSzPct val="100000"/>
              <a:buFont typeface="Arial"/>
              <a:buChar char="•"/>
              <a:defRPr sz="2200" b="1">
                <a:latin typeface="Arial"/>
                <a:ea typeface="Arial"/>
                <a:cs typeface="Arial"/>
                <a:sym typeface="Arial"/>
              </a:defRPr>
            </a:pPr>
            <a:endParaRPr lang="en-US" sz="2400" dirty="0"/>
          </a:p>
          <a:p>
            <a:pPr marL="257175" indent="-257175" defTabSz="685800">
              <a:spcBef>
                <a:spcPts val="500"/>
              </a:spcBef>
              <a:buSzPct val="100000"/>
              <a:buFont typeface="Arial"/>
              <a:buChar char="•"/>
              <a:defRPr sz="2200" b="1">
                <a:latin typeface="Arial"/>
                <a:ea typeface="Arial"/>
                <a:cs typeface="Arial"/>
                <a:sym typeface="Arial"/>
              </a:defRPr>
            </a:pPr>
            <a:r>
              <a:rPr dirty="0"/>
              <a:t>In Class Office Hours: </a:t>
            </a:r>
            <a:r>
              <a:rPr b="0" dirty="0"/>
              <a:t>45 minutes before class, 30 minutes after</a:t>
            </a:r>
            <a:endParaRPr sz="2400" dirty="0"/>
          </a:p>
          <a:p>
            <a:pPr defTabSz="685800">
              <a:spcBef>
                <a:spcPts val="500"/>
              </a:spcBef>
              <a:defRPr sz="2400">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One-on-One Sessions: </a:t>
            </a:r>
            <a:r>
              <a:rPr b="0" dirty="0"/>
              <a:t>By Announcement through SSM</a:t>
            </a:r>
          </a:p>
          <a:p>
            <a:pPr marL="257175" indent="-257175" defTabSz="685800">
              <a:spcBef>
                <a:spcPts val="500"/>
              </a:spcBef>
              <a:buSzPct val="100000"/>
              <a:buFont typeface="Arial"/>
              <a:buChar char="•"/>
              <a:defRPr sz="1400">
                <a:latin typeface="Arial"/>
                <a:ea typeface="Arial"/>
                <a:cs typeface="Arial"/>
                <a:sym typeface="Arial"/>
              </a:defRPr>
            </a:pPr>
            <a:endParaRPr b="0" dirty="0"/>
          </a:p>
          <a:p>
            <a:pPr marL="257175" indent="-257175" defTabSz="685800">
              <a:spcBef>
                <a:spcPts val="500"/>
              </a:spcBef>
              <a:buSzPct val="100000"/>
              <a:buFont typeface="Arial"/>
              <a:buChar char="•"/>
              <a:defRPr sz="2200" b="1">
                <a:latin typeface="Arial"/>
                <a:ea typeface="Arial"/>
                <a:cs typeface="Arial"/>
                <a:sym typeface="Arial"/>
              </a:defRPr>
            </a:pPr>
            <a:r>
              <a:rPr dirty="0"/>
              <a:t>Contact Student Success: </a:t>
            </a:r>
            <a:r>
              <a:rPr b="0" dirty="0"/>
              <a:t>Anytime!</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529"/>
          <p:cNvSpPr txBox="1">
            <a:spLocks noGrp="1"/>
          </p:cNvSpPr>
          <p:nvPr>
            <p:ph type="title"/>
          </p:nvPr>
        </p:nvSpPr>
        <p:spPr>
          <a:xfrm>
            <a:off x="304800" y="-3"/>
            <a:ext cx="7476233" cy="653860"/>
          </a:xfrm>
          <a:prstGeom prst="rect">
            <a:avLst/>
          </a:prstGeom>
        </p:spPr>
        <p:txBody>
          <a:bodyPr>
            <a:normAutofit fontScale="90000"/>
          </a:bodyPr>
          <a:lstStyle/>
          <a:p>
            <a:r>
              <a:t>If You’re Still Lost… Here’s Some (Free) Resources</a:t>
            </a:r>
          </a:p>
        </p:txBody>
      </p:sp>
      <p:sp>
        <p:nvSpPr>
          <p:cNvPr id="276" name="Shape 531"/>
          <p:cNvSpPr txBox="1"/>
          <p:nvPr/>
        </p:nvSpPr>
        <p:spPr>
          <a:xfrm>
            <a:off x="3562725" y="5704863"/>
            <a:ext cx="2018550" cy="35065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t>https://try.github.io/</a:t>
            </a:r>
          </a:p>
        </p:txBody>
      </p:sp>
      <p:pic>
        <p:nvPicPr>
          <p:cNvPr id="277" name="Screen Shot 2019-03-06 at 2.44.16 PM.png" descr="Screen Shot 2019-03-06 at 2.44.16 PM.png"/>
          <p:cNvPicPr>
            <a:picLocks noChangeAspect="1"/>
          </p:cNvPicPr>
          <p:nvPr/>
        </p:nvPicPr>
        <p:blipFill>
          <a:blip r:embed="rId2">
            <a:extLst/>
          </a:blip>
          <a:stretch>
            <a:fillRect/>
          </a:stretch>
        </p:blipFill>
        <p:spPr>
          <a:xfrm>
            <a:off x="0" y="767997"/>
            <a:ext cx="9144000" cy="482272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533"/>
          <p:cNvSpPr txBox="1">
            <a:spLocks noGrp="1"/>
          </p:cNvSpPr>
          <p:nvPr>
            <p:ph type="title"/>
          </p:nvPr>
        </p:nvSpPr>
        <p:spPr>
          <a:xfrm>
            <a:off x="390606" y="2953542"/>
            <a:ext cx="8229601" cy="871860"/>
          </a:xfrm>
          <a:prstGeom prst="rect">
            <a:avLst/>
          </a:prstGeom>
        </p:spPr>
        <p:txBody>
          <a:bodyPr/>
          <a:lstStyle/>
          <a:p>
            <a:r>
              <a:rPr dirty="0"/>
              <a:t>HTML</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535"/>
          <p:cNvSpPr txBox="1">
            <a:spLocks noGrp="1"/>
          </p:cNvSpPr>
          <p:nvPr>
            <p:ph type="title"/>
          </p:nvPr>
        </p:nvSpPr>
        <p:spPr>
          <a:xfrm>
            <a:off x="304800" y="-3"/>
            <a:ext cx="6858000" cy="653860"/>
          </a:xfrm>
          <a:prstGeom prst="rect">
            <a:avLst/>
          </a:prstGeom>
        </p:spPr>
        <p:txBody>
          <a:bodyPr/>
          <a:lstStyle/>
          <a:p>
            <a:r>
              <a:t>HTML Syntax (Basic)</a:t>
            </a:r>
          </a:p>
        </p:txBody>
      </p:sp>
      <p:sp>
        <p:nvSpPr>
          <p:cNvPr id="282" name="Shape 536"/>
          <p:cNvSpPr/>
          <p:nvPr/>
        </p:nvSpPr>
        <p:spPr>
          <a:xfrm>
            <a:off x="897616" y="2974636"/>
            <a:ext cx="1371606" cy="646317"/>
          </a:xfrm>
          <a:prstGeom prst="rect">
            <a:avLst/>
          </a:prstGeom>
          <a:solidFill>
            <a:srgbClr val="ED7D31"/>
          </a:solidFill>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4000" b="1">
                <a:latin typeface="Arial"/>
                <a:ea typeface="Arial"/>
                <a:cs typeface="Arial"/>
                <a:sym typeface="Arial"/>
              </a:defRPr>
            </a:lvl1pPr>
          </a:lstStyle>
          <a:p>
            <a:r>
              <a:t>&lt;h1&gt;</a:t>
            </a:r>
          </a:p>
        </p:txBody>
      </p:sp>
      <p:sp>
        <p:nvSpPr>
          <p:cNvPr id="283" name="Shape 537"/>
          <p:cNvSpPr/>
          <p:nvPr/>
        </p:nvSpPr>
        <p:spPr>
          <a:xfrm>
            <a:off x="2269215" y="2971799"/>
            <a:ext cx="5372106" cy="646317"/>
          </a:xfrm>
          <a:prstGeom prst="rect">
            <a:avLst/>
          </a:prstGeom>
          <a:solidFill>
            <a:srgbClr val="E7E6E6"/>
          </a:solidFill>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4000" b="1">
                <a:latin typeface="Arial"/>
                <a:ea typeface="Arial"/>
                <a:cs typeface="Arial"/>
                <a:sym typeface="Arial"/>
              </a:defRPr>
            </a:lvl1pPr>
          </a:lstStyle>
          <a:p>
            <a:r>
              <a:rPr dirty="0"/>
              <a:t>This is </a:t>
            </a:r>
            <a:r>
              <a:rPr dirty="0" err="1"/>
              <a:t>Mah</a:t>
            </a:r>
            <a:r>
              <a:rPr dirty="0"/>
              <a:t> House</a:t>
            </a:r>
          </a:p>
        </p:txBody>
      </p:sp>
      <p:sp>
        <p:nvSpPr>
          <p:cNvPr id="284" name="Shape 538"/>
          <p:cNvSpPr/>
          <p:nvPr/>
        </p:nvSpPr>
        <p:spPr>
          <a:xfrm>
            <a:off x="6993618" y="2971799"/>
            <a:ext cx="1676403" cy="646317"/>
          </a:xfrm>
          <a:prstGeom prst="rect">
            <a:avLst/>
          </a:prstGeom>
          <a:solidFill>
            <a:srgbClr val="ED7D31"/>
          </a:solidFill>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4000" b="1">
                <a:latin typeface="Arial"/>
                <a:ea typeface="Arial"/>
                <a:cs typeface="Arial"/>
                <a:sym typeface="Arial"/>
              </a:defRPr>
            </a:lvl1pPr>
          </a:lstStyle>
          <a:p>
            <a:r>
              <a:t>&lt;/h1&gt;</a:t>
            </a:r>
          </a:p>
        </p:txBody>
      </p:sp>
      <p:sp>
        <p:nvSpPr>
          <p:cNvPr id="285" name="Shape 539"/>
          <p:cNvSpPr txBox="1"/>
          <p:nvPr/>
        </p:nvSpPr>
        <p:spPr>
          <a:xfrm>
            <a:off x="716734" y="4497318"/>
            <a:ext cx="1637439" cy="37522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000" b="1">
                <a:latin typeface="Arial"/>
                <a:ea typeface="Arial"/>
                <a:cs typeface="Arial"/>
                <a:sym typeface="Arial"/>
              </a:defRPr>
            </a:lvl1pPr>
          </a:lstStyle>
          <a:p>
            <a:r>
              <a:t>Opening Tag</a:t>
            </a:r>
          </a:p>
        </p:txBody>
      </p:sp>
      <p:sp>
        <p:nvSpPr>
          <p:cNvPr id="286" name="Shape 540"/>
          <p:cNvSpPr txBox="1"/>
          <p:nvPr/>
        </p:nvSpPr>
        <p:spPr>
          <a:xfrm>
            <a:off x="7106577" y="4497318"/>
            <a:ext cx="1538716" cy="37522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000" b="1">
                <a:latin typeface="Arial"/>
                <a:ea typeface="Arial"/>
                <a:cs typeface="Arial"/>
                <a:sym typeface="Arial"/>
              </a:defRPr>
            </a:lvl1pPr>
          </a:lstStyle>
          <a:p>
            <a:r>
              <a:t>Closing Tag</a:t>
            </a:r>
          </a:p>
        </p:txBody>
      </p:sp>
      <p:sp>
        <p:nvSpPr>
          <p:cNvPr id="287" name="Shape 541"/>
          <p:cNvSpPr txBox="1"/>
          <p:nvPr/>
        </p:nvSpPr>
        <p:spPr>
          <a:xfrm>
            <a:off x="4148832" y="1420478"/>
            <a:ext cx="1134027" cy="37522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000" b="1">
                <a:latin typeface="Arial"/>
                <a:ea typeface="Arial"/>
                <a:cs typeface="Arial"/>
                <a:sym typeface="Arial"/>
              </a:defRPr>
            </a:lvl1pPr>
          </a:lstStyle>
          <a:p>
            <a:r>
              <a:t>Content </a:t>
            </a:r>
          </a:p>
        </p:txBody>
      </p:sp>
      <p:cxnSp>
        <p:nvCxnSpPr>
          <p:cNvPr id="288" name="Connector 542"/>
          <p:cNvCxnSpPr>
            <a:stCxn id="285" idx="0"/>
            <a:endCxn id="282" idx="0"/>
          </p:cNvCxnSpPr>
          <p:nvPr/>
        </p:nvCxnSpPr>
        <p:spPr>
          <a:xfrm flipV="1">
            <a:off x="1535453" y="3297794"/>
            <a:ext cx="47966" cy="1387138"/>
          </a:xfrm>
          <a:prstGeom prst="straightConnector1">
            <a:avLst/>
          </a:prstGeom>
          <a:ln w="63500">
            <a:solidFill>
              <a:srgbClr val="5B9BD5"/>
            </a:solidFill>
            <a:miter/>
            <a:tailEnd type="triangle"/>
          </a:ln>
        </p:spPr>
      </p:cxnSp>
      <p:sp>
        <p:nvSpPr>
          <p:cNvPr id="289" name="Shape 543"/>
          <p:cNvSpPr/>
          <p:nvPr/>
        </p:nvSpPr>
        <p:spPr>
          <a:xfrm flipV="1">
            <a:off x="7923562" y="3682522"/>
            <a:ext cx="5" cy="814801"/>
          </a:xfrm>
          <a:prstGeom prst="line">
            <a:avLst/>
          </a:prstGeom>
          <a:ln w="63500">
            <a:solidFill>
              <a:srgbClr val="5B9BD5"/>
            </a:solidFill>
            <a:miter/>
            <a:tailEnd type="triangle"/>
          </a:ln>
        </p:spPr>
        <p:txBody>
          <a:bodyPr lIns="45718" tIns="45718" rIns="45718" bIns="45718"/>
          <a:lstStyle/>
          <a:p>
            <a:endParaRPr/>
          </a:p>
        </p:txBody>
      </p:sp>
      <p:sp>
        <p:nvSpPr>
          <p:cNvPr id="290" name="Shape 544"/>
          <p:cNvSpPr/>
          <p:nvPr/>
        </p:nvSpPr>
        <p:spPr>
          <a:xfrm>
            <a:off x="4761341" y="1982715"/>
            <a:ext cx="5" cy="989088"/>
          </a:xfrm>
          <a:prstGeom prst="line">
            <a:avLst/>
          </a:prstGeom>
          <a:ln w="63500">
            <a:solidFill>
              <a:srgbClr val="5B9BD5"/>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546"/>
          <p:cNvSpPr txBox="1">
            <a:spLocks noGrp="1"/>
          </p:cNvSpPr>
          <p:nvPr>
            <p:ph type="title"/>
          </p:nvPr>
        </p:nvSpPr>
        <p:spPr>
          <a:xfrm>
            <a:off x="304800" y="-3"/>
            <a:ext cx="6858000" cy="653860"/>
          </a:xfrm>
          <a:prstGeom prst="rect">
            <a:avLst/>
          </a:prstGeom>
        </p:spPr>
        <p:txBody>
          <a:bodyPr/>
          <a:lstStyle/>
          <a:p>
            <a:r>
              <a:t>HTML Syntax (with Attribute)</a:t>
            </a:r>
          </a:p>
        </p:txBody>
      </p:sp>
      <p:pic>
        <p:nvPicPr>
          <p:cNvPr id="293" name="image14.png" descr="image14.png"/>
          <p:cNvPicPr>
            <a:picLocks noChangeAspect="1"/>
          </p:cNvPicPr>
          <p:nvPr/>
        </p:nvPicPr>
        <p:blipFill>
          <a:blip r:embed="rId2">
            <a:extLst/>
          </a:blip>
          <a:stretch>
            <a:fillRect/>
          </a:stretch>
        </p:blipFill>
        <p:spPr>
          <a:xfrm>
            <a:off x="88600" y="1325999"/>
            <a:ext cx="9251754" cy="46823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549"/>
          <p:cNvSpPr txBox="1">
            <a:spLocks noGrp="1"/>
          </p:cNvSpPr>
          <p:nvPr>
            <p:ph type="title"/>
          </p:nvPr>
        </p:nvSpPr>
        <p:spPr>
          <a:xfrm>
            <a:off x="304800" y="-3"/>
            <a:ext cx="6858000" cy="653860"/>
          </a:xfrm>
          <a:prstGeom prst="rect">
            <a:avLst/>
          </a:prstGeom>
        </p:spPr>
        <p:txBody>
          <a:bodyPr/>
          <a:lstStyle/>
          <a:p>
            <a:r>
              <a:t>Tricky Tags (Self-Closing)</a:t>
            </a:r>
          </a:p>
        </p:txBody>
      </p:sp>
      <p:pic>
        <p:nvPicPr>
          <p:cNvPr id="296" name="image15.png" descr="image15.png"/>
          <p:cNvPicPr>
            <a:picLocks noChangeAspect="1"/>
          </p:cNvPicPr>
          <p:nvPr/>
        </p:nvPicPr>
        <p:blipFill>
          <a:blip r:embed="rId2">
            <a:extLst/>
          </a:blip>
          <a:stretch>
            <a:fillRect/>
          </a:stretch>
        </p:blipFill>
        <p:spPr>
          <a:xfrm>
            <a:off x="729072" y="1439590"/>
            <a:ext cx="7907199" cy="371888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552"/>
          <p:cNvSpPr txBox="1">
            <a:spLocks noGrp="1"/>
          </p:cNvSpPr>
          <p:nvPr>
            <p:ph type="title"/>
          </p:nvPr>
        </p:nvSpPr>
        <p:spPr>
          <a:xfrm>
            <a:off x="304800" y="-3"/>
            <a:ext cx="6858000" cy="653860"/>
          </a:xfrm>
          <a:prstGeom prst="rect">
            <a:avLst/>
          </a:prstGeom>
        </p:spPr>
        <p:txBody>
          <a:bodyPr/>
          <a:lstStyle/>
          <a:p>
            <a:r>
              <a:t>Important Common Tags</a:t>
            </a:r>
          </a:p>
        </p:txBody>
      </p:sp>
      <p:sp>
        <p:nvSpPr>
          <p:cNvPr id="299" name="Shape 553"/>
          <p:cNvSpPr txBox="1"/>
          <p:nvPr/>
        </p:nvSpPr>
        <p:spPr>
          <a:xfrm>
            <a:off x="457199" y="783748"/>
            <a:ext cx="8782009" cy="465262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defTabSz="685800">
              <a:lnSpc>
                <a:spcPct val="80000"/>
              </a:lnSpc>
              <a:spcBef>
                <a:spcPts val="400"/>
              </a:spcBef>
              <a:defRPr b="1" u="sng">
                <a:latin typeface="Arial"/>
                <a:ea typeface="Arial"/>
                <a:cs typeface="Arial"/>
                <a:sym typeface="Arial"/>
              </a:defRPr>
            </a:pPr>
            <a:r>
              <a:t>Headings: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&lt;h1&gt; &lt;/h1&gt; </a:t>
            </a:r>
            <a:r>
              <a:rPr b="0"/>
              <a:t>- Heading 1 (Largest Heading)</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&lt;h2&gt; &lt;/h2&gt; </a:t>
            </a:r>
            <a:r>
              <a:rPr b="0"/>
              <a:t>- Heading 2 (Next Largest Heading)</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&lt;h3&gt; &lt;/h3&gt; </a:t>
            </a:r>
            <a:r>
              <a:rPr b="0"/>
              <a:t>- Heading 3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a:t>
            </a:r>
            <a:endParaRPr sz="2000"/>
          </a:p>
          <a:p>
            <a:pPr defTabSz="685800">
              <a:lnSpc>
                <a:spcPct val="80000"/>
              </a:lnSpc>
              <a:spcBef>
                <a:spcPts val="400"/>
              </a:spcBef>
              <a:defRPr sz="2000" b="1">
                <a:latin typeface="Arial"/>
                <a:ea typeface="Arial"/>
                <a:cs typeface="Arial"/>
                <a:sym typeface="Arial"/>
              </a:defRPr>
            </a:pPr>
            <a:endParaRPr sz="2000"/>
          </a:p>
          <a:p>
            <a:pPr defTabSz="685800">
              <a:lnSpc>
                <a:spcPct val="80000"/>
              </a:lnSpc>
              <a:spcBef>
                <a:spcPts val="400"/>
              </a:spcBef>
              <a:defRPr b="1" u="sng">
                <a:latin typeface="Arial"/>
                <a:ea typeface="Arial"/>
                <a:cs typeface="Arial"/>
                <a:sym typeface="Arial"/>
              </a:defRPr>
            </a:pPr>
            <a:r>
              <a:t>Containers: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&lt;html&gt; &lt;/html&gt; </a:t>
            </a:r>
            <a:r>
              <a:rPr b="0"/>
              <a:t>- Wraps the entire page</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&lt;head&gt; &lt;/head&gt;</a:t>
            </a:r>
            <a:r>
              <a:rPr b="0"/>
              <a:t> - Wraps the header of the page</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&lt;body&gt; &lt;/body&gt; </a:t>
            </a:r>
            <a:r>
              <a:rPr b="0"/>
              <a:t>- Wraps the main content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&lt;div&gt; &lt;/div&gt; </a:t>
            </a:r>
            <a:r>
              <a:rPr b="0"/>
              <a:t>- Logical Container ***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&lt;p&gt; &lt;/p&gt; </a:t>
            </a:r>
            <a:r>
              <a:rPr b="0"/>
              <a:t>- Wraps individual Paragraphs </a:t>
            </a:r>
            <a:endParaRPr sz="2000"/>
          </a:p>
          <a:p>
            <a:pPr marL="257175" indent="-257175" defTabSz="685800">
              <a:lnSpc>
                <a:spcPct val="80000"/>
              </a:lnSpc>
              <a:spcBef>
                <a:spcPts val="400"/>
              </a:spcBef>
              <a:buSzPct val="100000"/>
              <a:buFont typeface="Arial"/>
              <a:buChar char="•"/>
              <a:defRPr sz="2000" b="1">
                <a:latin typeface="Arial"/>
                <a:ea typeface="Arial"/>
                <a:cs typeface="Arial"/>
                <a:sym typeface="Arial"/>
              </a:defRPr>
            </a:pPr>
            <a:endParaRPr sz="2000"/>
          </a:p>
          <a:p>
            <a:pPr defTabSz="685800">
              <a:lnSpc>
                <a:spcPct val="80000"/>
              </a:lnSpc>
              <a:spcBef>
                <a:spcPts val="400"/>
              </a:spcBef>
              <a:defRPr b="1" u="sng">
                <a:latin typeface="Arial"/>
                <a:ea typeface="Arial"/>
                <a:cs typeface="Arial"/>
                <a:sym typeface="Arial"/>
              </a:defRPr>
            </a:pPr>
            <a:r>
              <a:t>Others: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&lt;strong&gt; </a:t>
            </a:r>
            <a:r>
              <a:rPr b="0"/>
              <a:t>(bold), </a:t>
            </a:r>
            <a:r>
              <a:t>&lt;em&gt; </a:t>
            </a:r>
            <a:r>
              <a:rPr b="0"/>
              <a:t>(emphasis)</a:t>
            </a:r>
            <a:endParaRPr sz="2200"/>
          </a:p>
          <a:p>
            <a:pPr marL="257175" indent="-257175" defTabSz="685800">
              <a:lnSpc>
                <a:spcPct val="80000"/>
              </a:lnSpc>
              <a:spcBef>
                <a:spcPts val="400"/>
              </a:spcBef>
              <a:buSzPct val="100000"/>
              <a:buFont typeface="Arial"/>
              <a:buChar char="•"/>
              <a:defRPr b="1">
                <a:latin typeface="Arial"/>
                <a:ea typeface="Arial"/>
                <a:cs typeface="Arial"/>
                <a:sym typeface="Arial"/>
              </a:defRPr>
            </a:pPr>
            <a:r>
              <a:t>&lt;img&gt; </a:t>
            </a:r>
            <a:r>
              <a:rPr b="0"/>
              <a:t>(images)</a:t>
            </a:r>
            <a:r>
              <a:t>, &lt;a href&gt; </a:t>
            </a:r>
            <a:r>
              <a:rPr b="0"/>
              <a:t>(links)</a:t>
            </a:r>
            <a:r>
              <a:t>, &lt;li&gt; </a:t>
            </a:r>
            <a:r>
              <a:rPr b="0"/>
              <a:t>(list items)</a:t>
            </a:r>
            <a:r>
              <a:t> , &lt;title&gt;</a:t>
            </a:r>
            <a:r>
              <a:rPr b="0"/>
              <a:t> (title), </a:t>
            </a:r>
            <a:br>
              <a:rPr b="0"/>
            </a:br>
            <a:r>
              <a:t>&lt;br&gt;</a:t>
            </a:r>
            <a:r>
              <a:rPr b="0"/>
              <a:t> (line break), </a:t>
            </a:r>
            <a:r>
              <a:t>&lt;table&gt; </a:t>
            </a:r>
            <a:r>
              <a:rPr b="0"/>
              <a:t>(tables), </a:t>
            </a:r>
            <a:r>
              <a:t>&lt;!-- --&gt;</a:t>
            </a:r>
            <a:r>
              <a:rPr b="0"/>
              <a:t> (comments)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555"/>
          <p:cNvSpPr txBox="1">
            <a:spLocks noGrp="1"/>
          </p:cNvSpPr>
          <p:nvPr>
            <p:ph type="title"/>
          </p:nvPr>
        </p:nvSpPr>
        <p:spPr>
          <a:xfrm>
            <a:off x="304800" y="-3"/>
            <a:ext cx="6858000" cy="653860"/>
          </a:xfrm>
          <a:prstGeom prst="rect">
            <a:avLst/>
          </a:prstGeom>
        </p:spPr>
        <p:txBody>
          <a:bodyPr/>
          <a:lstStyle/>
          <a:p>
            <a:r>
              <a:t>Less Common Tags</a:t>
            </a:r>
          </a:p>
        </p:txBody>
      </p:sp>
      <p:sp>
        <p:nvSpPr>
          <p:cNvPr id="302" name="Shape 556"/>
          <p:cNvSpPr txBox="1"/>
          <p:nvPr/>
        </p:nvSpPr>
        <p:spPr>
          <a:xfrm>
            <a:off x="457199" y="783751"/>
            <a:ext cx="8782009" cy="436303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marL="254601" indent="-254601" defTabSz="678941">
              <a:spcBef>
                <a:spcPts val="400"/>
              </a:spcBef>
              <a:buSzPct val="100000"/>
              <a:buFont typeface="Arial"/>
              <a:buChar char="•"/>
              <a:defRPr sz="1900" b="1">
                <a:latin typeface="Arial"/>
                <a:ea typeface="Arial"/>
                <a:cs typeface="Arial"/>
                <a:sym typeface="Arial"/>
              </a:defRPr>
            </a:pPr>
            <a:r>
              <a:t>All HTML Tags are listed here: </a:t>
            </a:r>
            <a:r>
              <a:rPr b="0" u="sng">
                <a:solidFill>
                  <a:srgbClr val="0000FF"/>
                </a:solidFill>
                <a:uFill>
                  <a:solidFill>
                    <a:srgbClr val="0000FF"/>
                  </a:solidFill>
                </a:uFill>
                <a:hlinkClick r:id="rId2"/>
              </a:rPr>
              <a:t>http://www.w3schools.com/tags/</a:t>
            </a:r>
          </a:p>
          <a:p>
            <a:pPr defTabSz="678941">
              <a:spcBef>
                <a:spcPts val="500"/>
              </a:spcBef>
              <a:defRPr sz="1900" u="sng">
                <a:solidFill>
                  <a:srgbClr val="0000FF"/>
                </a:solidFill>
                <a:uFill>
                  <a:solidFill>
                    <a:srgbClr val="0000FF"/>
                  </a:solidFill>
                </a:uFill>
                <a:latin typeface="Arial"/>
                <a:ea typeface="Arial"/>
                <a:cs typeface="Arial"/>
                <a:sym typeface="Arial"/>
              </a:defRPr>
            </a:pPr>
            <a:endParaRPr b="0" u="sng">
              <a:solidFill>
                <a:srgbClr val="0000FF"/>
              </a:solidFill>
              <a:uFill>
                <a:solidFill>
                  <a:srgbClr val="0000FF"/>
                </a:solidFill>
              </a:uFill>
              <a:hlinkClick r:id="rId2"/>
            </a:endParaRPr>
          </a:p>
          <a:p>
            <a:pPr marL="254601" indent="-254601" defTabSz="678941">
              <a:spcBef>
                <a:spcPts val="400"/>
              </a:spcBef>
              <a:buSzPct val="100000"/>
              <a:buFont typeface="Arial"/>
              <a:buChar char="•"/>
              <a:defRPr sz="1900">
                <a:latin typeface="Arial"/>
                <a:ea typeface="Arial"/>
                <a:cs typeface="Arial"/>
                <a:sym typeface="Arial"/>
              </a:defRPr>
            </a:pPr>
            <a:r>
              <a:t>Don’t try to memorize them! Simply refer back to documentation as needed. </a:t>
            </a:r>
            <a:endParaRPr sz="2300"/>
          </a:p>
          <a:p>
            <a:pPr marL="254601" indent="-254601" defTabSz="678941">
              <a:spcBef>
                <a:spcPts val="500"/>
              </a:spcBef>
              <a:buSzPct val="100000"/>
              <a:buFont typeface="Arial"/>
              <a:buChar char="•"/>
              <a:defRPr sz="2300">
                <a:latin typeface="Arial"/>
                <a:ea typeface="Arial"/>
                <a:cs typeface="Arial"/>
                <a:sym typeface="Arial"/>
              </a:defRPr>
            </a:pPr>
            <a:endParaRPr sz="2300"/>
          </a:p>
          <a:p>
            <a:pPr marL="254601" indent="-254601" defTabSz="678941">
              <a:spcBef>
                <a:spcPts val="400"/>
              </a:spcBef>
              <a:buSzPct val="100000"/>
              <a:buFont typeface="Arial"/>
              <a:buChar char="•"/>
              <a:defRPr sz="1900">
                <a:latin typeface="Arial"/>
                <a:ea typeface="Arial"/>
                <a:cs typeface="Arial"/>
                <a:sym typeface="Arial"/>
              </a:defRPr>
            </a:pPr>
            <a:r>
              <a:t>Other tags:</a:t>
            </a:r>
            <a:endParaRPr sz="2300"/>
          </a:p>
          <a:p>
            <a:pPr marL="551640" lvl="1" indent="-212169" defTabSz="678941">
              <a:spcBef>
                <a:spcPts val="400"/>
              </a:spcBef>
              <a:buSzPct val="100000"/>
              <a:buFont typeface="Arial"/>
              <a:buChar char="–"/>
              <a:defRPr sz="1900">
                <a:latin typeface="Arial"/>
                <a:ea typeface="Arial"/>
                <a:cs typeface="Arial"/>
                <a:sym typeface="Arial"/>
              </a:defRPr>
            </a:pPr>
            <a:r>
              <a:t>&lt;video&gt; for Videos</a:t>
            </a:r>
            <a:endParaRPr sz="2000"/>
          </a:p>
          <a:p>
            <a:pPr marL="551640" lvl="1" indent="-212169" defTabSz="678941">
              <a:spcBef>
                <a:spcPts val="400"/>
              </a:spcBef>
              <a:buSzPct val="100000"/>
              <a:buFont typeface="Arial"/>
              <a:buChar char="–"/>
              <a:defRPr sz="1900">
                <a:latin typeface="Arial"/>
                <a:ea typeface="Arial"/>
                <a:cs typeface="Arial"/>
                <a:sym typeface="Arial"/>
              </a:defRPr>
            </a:pPr>
            <a:r>
              <a:t>&lt;audio&gt; for Audio files</a:t>
            </a:r>
            <a:endParaRPr sz="2000"/>
          </a:p>
          <a:p>
            <a:pPr marL="551640" lvl="1" indent="-212169" defTabSz="678941">
              <a:spcBef>
                <a:spcPts val="400"/>
              </a:spcBef>
              <a:buSzPct val="100000"/>
              <a:buFont typeface="Arial"/>
              <a:buChar char="–"/>
              <a:defRPr sz="1900">
                <a:latin typeface="Arial"/>
                <a:ea typeface="Arial"/>
                <a:cs typeface="Arial"/>
                <a:sym typeface="Arial"/>
              </a:defRPr>
            </a:pPr>
            <a:r>
              <a:t>&lt;embed&gt; for Embedded files</a:t>
            </a:r>
            <a:endParaRPr sz="2000"/>
          </a:p>
          <a:p>
            <a:pPr marL="551640" lvl="1" indent="-212169" defTabSz="678941">
              <a:spcBef>
                <a:spcPts val="400"/>
              </a:spcBef>
              <a:buSzPct val="100000"/>
              <a:buFont typeface="Arial"/>
              <a:buChar char="–"/>
              <a:defRPr sz="1900">
                <a:latin typeface="Arial"/>
                <a:ea typeface="Arial"/>
                <a:cs typeface="Arial"/>
                <a:sym typeface="Arial"/>
              </a:defRPr>
            </a:pPr>
            <a:r>
              <a:t>&lt;code&gt; for including computer code</a:t>
            </a:r>
            <a:endParaRPr sz="2000"/>
          </a:p>
          <a:p>
            <a:pPr marL="551640" lvl="1" indent="-212169" defTabSz="678941">
              <a:spcBef>
                <a:spcPts val="400"/>
              </a:spcBef>
              <a:buSzPct val="100000"/>
              <a:buFont typeface="Arial"/>
              <a:buChar char="–"/>
              <a:defRPr sz="1900">
                <a:latin typeface="Arial"/>
                <a:ea typeface="Arial"/>
                <a:cs typeface="Arial"/>
                <a:sym typeface="Arial"/>
              </a:defRPr>
            </a:pPr>
            <a:r>
              <a:t>&lt;header&gt; for headers</a:t>
            </a:r>
            <a:endParaRPr sz="2000"/>
          </a:p>
          <a:p>
            <a:pPr marL="551640" lvl="1" indent="-212169" defTabSz="678941">
              <a:spcBef>
                <a:spcPts val="400"/>
              </a:spcBef>
              <a:buSzPct val="100000"/>
              <a:buFont typeface="Arial"/>
              <a:buChar char="–"/>
              <a:defRPr sz="1900">
                <a:latin typeface="Arial"/>
                <a:ea typeface="Arial"/>
                <a:cs typeface="Arial"/>
                <a:sym typeface="Arial"/>
              </a:defRPr>
            </a:pPr>
            <a:r>
              <a:t>&lt;nav&gt; for navigation bars</a:t>
            </a:r>
            <a:endParaRPr sz="2000"/>
          </a:p>
          <a:p>
            <a:pPr marL="551640" lvl="1" indent="-212169" defTabSz="678941">
              <a:spcBef>
                <a:spcPts val="400"/>
              </a:spcBef>
              <a:buSzPct val="100000"/>
              <a:buFont typeface="Arial"/>
              <a:buChar char="–"/>
              <a:defRPr sz="1900">
                <a:latin typeface="Arial"/>
                <a:ea typeface="Arial"/>
                <a:cs typeface="Arial"/>
                <a:sym typeface="Arial"/>
              </a:defRPr>
            </a:pPr>
            <a:r>
              <a:t>&lt;footer&gt; for footers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558"/>
          <p:cNvSpPr txBox="1">
            <a:spLocks noGrp="1"/>
          </p:cNvSpPr>
          <p:nvPr>
            <p:ph type="title"/>
          </p:nvPr>
        </p:nvSpPr>
        <p:spPr>
          <a:xfrm>
            <a:off x="304800" y="-3"/>
            <a:ext cx="6858000" cy="653860"/>
          </a:xfrm>
          <a:prstGeom prst="rect">
            <a:avLst/>
          </a:prstGeom>
        </p:spPr>
        <p:txBody>
          <a:bodyPr/>
          <a:lstStyle/>
          <a:p>
            <a:r>
              <a:t>HTML for Forms</a:t>
            </a:r>
          </a:p>
        </p:txBody>
      </p:sp>
      <p:sp>
        <p:nvSpPr>
          <p:cNvPr id="305" name="Shape 559"/>
          <p:cNvSpPr txBox="1"/>
          <p:nvPr/>
        </p:nvSpPr>
        <p:spPr>
          <a:xfrm>
            <a:off x="457199" y="783751"/>
            <a:ext cx="8782009" cy="434949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defTabSz="685800">
              <a:lnSpc>
                <a:spcPct val="90000"/>
              </a:lnSpc>
              <a:spcBef>
                <a:spcPts val="500"/>
              </a:spcBef>
              <a:defRPr sz="2200" b="1" u="sng">
                <a:latin typeface="Arial"/>
                <a:ea typeface="Arial"/>
                <a:cs typeface="Arial"/>
                <a:sym typeface="Arial"/>
              </a:defRPr>
            </a:pPr>
            <a:r>
              <a:t>Common UI (User Interface) Form Elements:</a:t>
            </a:r>
            <a:endParaRPr sz="2400"/>
          </a:p>
          <a:p>
            <a:pPr defTabSz="685800">
              <a:lnSpc>
                <a:spcPct val="90000"/>
              </a:lnSpc>
              <a:spcBef>
                <a:spcPts val="500"/>
              </a:spcBef>
              <a:defRPr sz="2400" b="1" u="sng">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&lt;form&gt; </a:t>
            </a:r>
            <a:r>
              <a:rPr b="0"/>
              <a:t>- Creates a form section in HTML</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&lt;input&gt; </a:t>
            </a:r>
            <a:r>
              <a:rPr b="0"/>
              <a:t>- Input boxes</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&lt;label&gt; </a:t>
            </a:r>
            <a:r>
              <a:rPr b="0"/>
              <a:t>- Labels for boxes</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&lt;button&gt; </a:t>
            </a:r>
            <a:r>
              <a:rPr b="0"/>
              <a:t>- Button</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&lt;textarea&gt; </a:t>
            </a:r>
            <a:r>
              <a:rPr b="0"/>
              <a:t>- Large textbox</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561"/>
          <p:cNvSpPr txBox="1">
            <a:spLocks noGrp="1"/>
          </p:cNvSpPr>
          <p:nvPr>
            <p:ph type="title"/>
          </p:nvPr>
        </p:nvSpPr>
        <p:spPr>
          <a:xfrm>
            <a:off x="304800" y="-3"/>
            <a:ext cx="6858000" cy="653860"/>
          </a:xfrm>
          <a:prstGeom prst="rect">
            <a:avLst/>
          </a:prstGeom>
        </p:spPr>
        <p:txBody>
          <a:bodyPr/>
          <a:lstStyle/>
          <a:p>
            <a:r>
              <a:t>HTML for Forms</a:t>
            </a:r>
          </a:p>
        </p:txBody>
      </p:sp>
      <p:pic>
        <p:nvPicPr>
          <p:cNvPr id="308" name="image16.png" descr="image16.png"/>
          <p:cNvPicPr>
            <a:picLocks noChangeAspect="1"/>
          </p:cNvPicPr>
          <p:nvPr/>
        </p:nvPicPr>
        <p:blipFill>
          <a:blip r:embed="rId2">
            <a:extLst/>
          </a:blip>
          <a:stretch>
            <a:fillRect/>
          </a:stretch>
        </p:blipFill>
        <p:spPr>
          <a:xfrm>
            <a:off x="2057400" y="867716"/>
            <a:ext cx="6429375" cy="3514727"/>
          </a:xfrm>
          <a:prstGeom prst="rect">
            <a:avLst/>
          </a:prstGeom>
          <a:ln>
            <a:solidFill>
              <a:srgbClr val="333F50"/>
            </a:solidFill>
          </a:ln>
        </p:spPr>
      </p:pic>
      <p:pic>
        <p:nvPicPr>
          <p:cNvPr id="309" name="image17.png" descr="image17.png"/>
          <p:cNvPicPr>
            <a:picLocks noChangeAspect="1"/>
          </p:cNvPicPr>
          <p:nvPr/>
        </p:nvPicPr>
        <p:blipFill>
          <a:blip r:embed="rId3">
            <a:extLst/>
          </a:blip>
          <a:stretch>
            <a:fillRect/>
          </a:stretch>
        </p:blipFill>
        <p:spPr>
          <a:xfrm>
            <a:off x="2057400" y="4615338"/>
            <a:ext cx="4333875" cy="1562105"/>
          </a:xfrm>
          <a:prstGeom prst="rect">
            <a:avLst/>
          </a:prstGeom>
          <a:ln>
            <a:solidFill>
              <a:srgbClr val="2E75B6"/>
            </a:solidFill>
          </a:ln>
        </p:spPr>
      </p:pic>
      <p:sp>
        <p:nvSpPr>
          <p:cNvPr id="310" name="Shape 564"/>
          <p:cNvSpPr/>
          <p:nvPr/>
        </p:nvSpPr>
        <p:spPr>
          <a:xfrm flipH="1">
            <a:off x="4521425" y="4387220"/>
            <a:ext cx="84456" cy="223377"/>
          </a:xfrm>
          <a:prstGeom prst="line">
            <a:avLst/>
          </a:prstGeom>
          <a:ln w="73025">
            <a:solidFill>
              <a:srgbClr val="5B9BD5"/>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566"/>
          <p:cNvSpPr txBox="1">
            <a:spLocks noGrp="1"/>
          </p:cNvSpPr>
          <p:nvPr>
            <p:ph type="title"/>
          </p:nvPr>
        </p:nvSpPr>
        <p:spPr>
          <a:xfrm>
            <a:off x="304800" y="-3"/>
            <a:ext cx="6858000" cy="653860"/>
          </a:xfrm>
          <a:prstGeom prst="rect">
            <a:avLst/>
          </a:prstGeom>
        </p:spPr>
        <p:txBody>
          <a:bodyPr/>
          <a:lstStyle/>
          <a:p>
            <a:r>
              <a:t>On Ugly HTML</a:t>
            </a:r>
          </a:p>
        </p:txBody>
      </p:sp>
      <p:pic>
        <p:nvPicPr>
          <p:cNvPr id="313" name="image18.png" descr="image18.png"/>
          <p:cNvPicPr>
            <a:picLocks noChangeAspect="1"/>
          </p:cNvPicPr>
          <p:nvPr/>
        </p:nvPicPr>
        <p:blipFill>
          <a:blip r:embed="rId2">
            <a:extLst/>
          </a:blip>
          <a:stretch>
            <a:fillRect/>
          </a:stretch>
        </p:blipFill>
        <p:spPr>
          <a:xfrm>
            <a:off x="300035" y="914400"/>
            <a:ext cx="8543929" cy="3181350"/>
          </a:xfrm>
          <a:prstGeom prst="rect">
            <a:avLst/>
          </a:prstGeom>
          <a:ln w="12700">
            <a:miter lim="400000"/>
          </a:ln>
        </p:spPr>
      </p:pic>
      <p:sp>
        <p:nvSpPr>
          <p:cNvPr id="314" name="Shape 568"/>
          <p:cNvSpPr txBox="1"/>
          <p:nvPr/>
        </p:nvSpPr>
        <p:spPr>
          <a:xfrm>
            <a:off x="304800" y="4343398"/>
            <a:ext cx="8686800" cy="185946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342900" indent="-342900">
              <a:buSzPct val="100000"/>
              <a:buFont typeface="Arial"/>
              <a:buChar char="•"/>
              <a:defRPr sz="2400">
                <a:latin typeface="Arial"/>
                <a:ea typeface="Arial"/>
                <a:cs typeface="Arial"/>
                <a:sym typeface="Arial"/>
              </a:defRPr>
            </a:pPr>
            <a:r>
              <a:rPr dirty="0"/>
              <a:t>Don’t do this… Use proper indentation and sectioning.</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Readable code is easier to maintain.</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Invest time to get better about this now. It will pay dividends!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223"/>
          <p:cNvSpPr txBox="1">
            <a:spLocks noGrp="1"/>
          </p:cNvSpPr>
          <p:nvPr>
            <p:ph type="title"/>
          </p:nvPr>
        </p:nvSpPr>
        <p:spPr>
          <a:xfrm>
            <a:off x="304797" y="-3"/>
            <a:ext cx="5470532" cy="653860"/>
          </a:xfrm>
          <a:prstGeom prst="rect">
            <a:avLst/>
          </a:prstGeom>
        </p:spPr>
        <p:txBody>
          <a:bodyPr/>
          <a:lstStyle/>
          <a:p>
            <a:r>
              <a:t>Where to Get Help</a:t>
            </a:r>
          </a:p>
        </p:txBody>
      </p:sp>
      <p:sp>
        <p:nvSpPr>
          <p:cNvPr id="67" name="Shape 224"/>
          <p:cNvSpPr txBox="1"/>
          <p:nvPr/>
        </p:nvSpPr>
        <p:spPr>
          <a:xfrm>
            <a:off x="196850" y="838197"/>
            <a:ext cx="8947150" cy="2472433"/>
          </a:xfrm>
          <a:prstGeom prst="rect">
            <a:avLst/>
          </a:prstGeom>
          <a:ln w="12700">
            <a:miter lim="400000"/>
          </a:ln>
          <a:extLst>
            <a:ext uri="{C572A759-6A51-4108-AA02-DFA0A04FC94B}">
              <ma14:wrappingTextBoxFlag xmlns="" xmlns:ma14="http://schemas.microsoft.com/office/mac/drawingml/2011/main" val="1"/>
            </a:ext>
          </a:extLst>
        </p:spPr>
        <p:txBody>
          <a:bodyPr lIns="91421" tIns="91421" rIns="91421" bIns="91421">
            <a:spAutoFit/>
          </a:bodyPr>
          <a:lstStyle/>
          <a:p>
            <a:pPr defTabSz="685800">
              <a:spcBef>
                <a:spcPts val="500"/>
              </a:spcBef>
              <a:buSzPct val="100000"/>
              <a:defRPr sz="2200" b="1">
                <a:latin typeface="Arial"/>
                <a:ea typeface="Arial"/>
                <a:cs typeface="Arial"/>
                <a:sym typeface="Arial"/>
              </a:defRPr>
            </a:pPr>
            <a:r>
              <a:rPr dirty="0"/>
              <a:t>Practice, Practice, Practice</a:t>
            </a:r>
            <a:r>
              <a:rPr lang="en-US" dirty="0"/>
              <a:t>!</a:t>
            </a:r>
          </a:p>
          <a:p>
            <a:pPr defTabSz="685800">
              <a:spcBef>
                <a:spcPts val="500"/>
              </a:spcBef>
              <a:buSzPct val="100000"/>
              <a:defRPr sz="2200" b="1">
                <a:latin typeface="Arial"/>
                <a:ea typeface="Arial"/>
                <a:cs typeface="Arial"/>
                <a:sym typeface="Arial"/>
              </a:defRPr>
            </a:pPr>
            <a:r>
              <a:rPr dirty="0"/>
              <a:t> </a:t>
            </a:r>
            <a:endParaRPr lang="en-US" dirty="0"/>
          </a:p>
          <a:p>
            <a:pPr marL="257175" indent="-257175" defTabSz="685800">
              <a:spcBef>
                <a:spcPts val="500"/>
              </a:spcBef>
              <a:buSzPct val="100000"/>
              <a:buFont typeface="Arial"/>
              <a:buChar char="•"/>
              <a:defRPr sz="2200" b="1">
                <a:latin typeface="Arial"/>
                <a:ea typeface="Arial"/>
                <a:cs typeface="Arial"/>
                <a:sym typeface="Arial"/>
              </a:defRPr>
            </a:pPr>
            <a:r>
              <a:rPr b="0" dirty="0"/>
              <a:t>Work Individually or in Group</a:t>
            </a:r>
            <a:r>
              <a:rPr lang="en-US" b="0" dirty="0"/>
              <a:t>s</a:t>
            </a:r>
          </a:p>
          <a:p>
            <a:pPr marL="257175" indent="-257175" defTabSz="685800">
              <a:spcBef>
                <a:spcPts val="500"/>
              </a:spcBef>
              <a:buSzPct val="100000"/>
              <a:buFont typeface="Arial"/>
              <a:buChar char="•"/>
              <a:defRPr sz="2200" b="1">
                <a:latin typeface="Arial"/>
                <a:ea typeface="Arial"/>
                <a:cs typeface="Arial"/>
                <a:sym typeface="Arial"/>
              </a:defRPr>
            </a:pPr>
            <a:endParaRPr lang="en-US" b="0" dirty="0"/>
          </a:p>
          <a:p>
            <a:pPr marL="257175" indent="-257175" defTabSz="685800">
              <a:spcBef>
                <a:spcPts val="500"/>
              </a:spcBef>
              <a:buSzPct val="100000"/>
              <a:buFont typeface="Arial"/>
              <a:buChar char="•"/>
              <a:defRPr sz="2200" b="1">
                <a:latin typeface="Arial"/>
                <a:ea typeface="Arial"/>
                <a:cs typeface="Arial"/>
                <a:sym typeface="Arial"/>
              </a:defRPr>
            </a:pPr>
            <a:r>
              <a:rPr lang="en-US" b="0" dirty="0"/>
              <a:t>Explore and think about how you can use your new skills and bounce ideas off each other</a:t>
            </a:r>
          </a:p>
        </p:txBody>
      </p:sp>
    </p:spTree>
    <p:extLst>
      <p:ext uri="{BB962C8B-B14F-4D97-AF65-F5344CB8AC3E}">
        <p14:creationId xmlns:p14="http://schemas.microsoft.com/office/powerpoint/2010/main" val="1274416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570"/>
          <p:cNvSpPr txBox="1">
            <a:spLocks noGrp="1"/>
          </p:cNvSpPr>
          <p:nvPr>
            <p:ph type="title"/>
          </p:nvPr>
        </p:nvSpPr>
        <p:spPr>
          <a:xfrm>
            <a:off x="304797" y="-3"/>
            <a:ext cx="5470532" cy="653860"/>
          </a:xfrm>
          <a:prstGeom prst="rect">
            <a:avLst/>
          </a:prstGeom>
        </p:spPr>
        <p:txBody>
          <a:bodyPr/>
          <a:lstStyle/>
          <a:p>
            <a:r>
              <a:t>&gt; YOUR TURN!</a:t>
            </a:r>
          </a:p>
        </p:txBody>
      </p:sp>
      <p:sp>
        <p:nvSpPr>
          <p:cNvPr id="317" name="Shape 571"/>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318" name="Shape 572"/>
          <p:cNvSpPr txBox="1"/>
          <p:nvPr/>
        </p:nvSpPr>
        <p:spPr>
          <a:xfrm>
            <a:off x="304800" y="914397"/>
            <a:ext cx="8686800" cy="257066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In this activity, you’ll create a student bio using HTML. You will then add, commit, and push your completed HTML to GitHub for the world to see.</a:t>
            </a:r>
          </a:p>
          <a:p>
            <a:pPr>
              <a:defRPr sz="2400">
                <a:latin typeface="Arial"/>
                <a:ea typeface="Arial"/>
                <a:cs typeface="Arial"/>
                <a:sym typeface="Arial"/>
              </a:defRPr>
            </a:pPr>
            <a:endParaRPr/>
          </a:p>
          <a:p>
            <a:pPr>
              <a:defRPr sz="2400">
                <a:latin typeface="Arial"/>
                <a:ea typeface="Arial"/>
                <a:cs typeface="Arial"/>
                <a:sym typeface="Arial"/>
              </a:defRPr>
            </a:pPr>
            <a:r>
              <a:t>Additional instructions, sent via Slack.</a:t>
            </a:r>
          </a:p>
        </p:txBody>
      </p:sp>
      <p:sp>
        <p:nvSpPr>
          <p:cNvPr id="319" name="Shape 573"/>
          <p:cNvSpPr txBox="1"/>
          <p:nvPr/>
        </p:nvSpPr>
        <p:spPr>
          <a:xfrm>
            <a:off x="3657600" y="124821"/>
            <a:ext cx="5334000"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rPr dirty="0"/>
              <a:t>Activity</a:t>
            </a:r>
            <a:r>
              <a:rPr b="0" i="1" dirty="0"/>
              <a:t>: </a:t>
            </a:r>
            <a:r>
              <a:rPr lang="en-US" b="0" dirty="0"/>
              <a:t>1.4 – HTML / Git </a:t>
            </a:r>
            <a:r>
              <a:rPr dirty="0"/>
              <a:t>|  Suggested Time: </a:t>
            </a:r>
            <a:r>
              <a:rPr b="0" dirty="0"/>
              <a:t>20 min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575"/>
          <p:cNvSpPr txBox="1">
            <a:spLocks noGrp="1"/>
          </p:cNvSpPr>
          <p:nvPr>
            <p:ph type="title"/>
          </p:nvPr>
        </p:nvSpPr>
        <p:spPr>
          <a:xfrm>
            <a:off x="304797" y="-3"/>
            <a:ext cx="5470532" cy="653860"/>
          </a:xfrm>
          <a:prstGeom prst="rect">
            <a:avLst/>
          </a:prstGeom>
        </p:spPr>
        <p:txBody>
          <a:bodyPr/>
          <a:lstStyle/>
          <a:p>
            <a:r>
              <a:t>&gt; YOUR TURN!</a:t>
            </a:r>
          </a:p>
        </p:txBody>
      </p:sp>
      <p:sp>
        <p:nvSpPr>
          <p:cNvPr id="322" name="Shape 576"/>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pic>
        <p:nvPicPr>
          <p:cNvPr id="323" name="image19.png" descr="image19.png"/>
          <p:cNvPicPr>
            <a:picLocks noChangeAspect="1"/>
          </p:cNvPicPr>
          <p:nvPr/>
        </p:nvPicPr>
        <p:blipFill>
          <a:blip r:embed="rId2">
            <a:extLst/>
          </a:blip>
          <a:stretch>
            <a:fillRect/>
          </a:stretch>
        </p:blipFill>
        <p:spPr>
          <a:xfrm>
            <a:off x="914400" y="860038"/>
            <a:ext cx="7696200" cy="52857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579"/>
          <p:cNvSpPr txBox="1">
            <a:spLocks noGrp="1"/>
          </p:cNvSpPr>
          <p:nvPr>
            <p:ph type="title"/>
          </p:nvPr>
        </p:nvSpPr>
        <p:spPr>
          <a:xfrm>
            <a:off x="390606" y="2953542"/>
            <a:ext cx="8229601" cy="871860"/>
          </a:xfrm>
          <a:prstGeom prst="rect">
            <a:avLst/>
          </a:prstGeom>
        </p:spPr>
        <p:txBody>
          <a:bodyPr/>
          <a:lstStyle/>
          <a:p>
            <a:r>
              <a:rPr dirty="0"/>
              <a:t>CSS </a:t>
            </a:r>
            <a:r>
              <a:rPr dirty="0" err="1"/>
              <a:t>Stylin</a:t>
            </a:r>
            <a:r>
              <a:rPr dirty="0"/>
              <a:t>’</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581"/>
          <p:cNvSpPr txBox="1">
            <a:spLocks noGrp="1"/>
          </p:cNvSpPr>
          <p:nvPr>
            <p:ph type="title"/>
          </p:nvPr>
        </p:nvSpPr>
        <p:spPr>
          <a:xfrm>
            <a:off x="304797" y="-3"/>
            <a:ext cx="5470532" cy="653860"/>
          </a:xfrm>
          <a:prstGeom prst="rect">
            <a:avLst/>
          </a:prstGeom>
        </p:spPr>
        <p:txBody>
          <a:bodyPr/>
          <a:lstStyle/>
          <a:p>
            <a:r>
              <a:t>HTML / CSS Definitions </a:t>
            </a:r>
            <a:r>
              <a:rPr sz="1000"/>
              <a:t>(*yawn* unimportant)</a:t>
            </a:r>
          </a:p>
        </p:txBody>
      </p:sp>
      <p:sp>
        <p:nvSpPr>
          <p:cNvPr id="328" name="Shape 582"/>
          <p:cNvSpPr txBox="1"/>
          <p:nvPr/>
        </p:nvSpPr>
        <p:spPr>
          <a:xfrm>
            <a:off x="457200" y="1142999"/>
            <a:ext cx="8153400" cy="297790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marL="257175" indent="-257175" defTabSz="685800">
              <a:lnSpc>
                <a:spcPct val="90000"/>
              </a:lnSpc>
              <a:spcBef>
                <a:spcPts val="500"/>
              </a:spcBef>
              <a:buSzPct val="100000"/>
              <a:buFont typeface="Arial"/>
              <a:buChar char="•"/>
              <a:defRPr sz="2200" b="1">
                <a:latin typeface="Arial"/>
                <a:ea typeface="Arial"/>
                <a:cs typeface="Arial"/>
                <a:sym typeface="Arial"/>
              </a:defRPr>
            </a:pPr>
            <a:r>
              <a:t>HTML:</a:t>
            </a:r>
            <a:r>
              <a:rPr b="0"/>
              <a:t> Hypertext Markup Language – (Content)</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CSS: </a:t>
            </a:r>
            <a:r>
              <a:rPr b="0"/>
              <a:t>Cascading Style Sheets – (Appearance)</a:t>
            </a:r>
            <a:endParaRPr sz="2400"/>
          </a:p>
          <a:p>
            <a:pPr marL="257175" indent="-257175" defTabSz="685800">
              <a:lnSpc>
                <a:spcPct val="90000"/>
              </a:lnSpc>
              <a:spcBef>
                <a:spcPts val="500"/>
              </a:spcBef>
              <a:buSzPct val="100000"/>
              <a:buFont typeface="Arial"/>
              <a:buChar char="•"/>
              <a:defRPr sz="2400" b="1">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HTML/CSS are the “languages of the web.” </a:t>
            </a:r>
            <a:r>
              <a:rPr b="0"/>
              <a:t>Together they define both the content and the aesthetics of a webpage – handling everything from the layouts, colors, fonts and  content placement.  </a:t>
            </a:r>
            <a:r>
              <a:rPr sz="1400" b="0"/>
              <a:t>(JavaScript is the third – handling logic, animation, etc.)</a:t>
            </a:r>
          </a:p>
        </p:txBody>
      </p:sp>
      <p:pic>
        <p:nvPicPr>
          <p:cNvPr id="329" name="image6.jpeg" descr="image6.jpeg"/>
          <p:cNvPicPr>
            <a:picLocks noChangeAspect="1"/>
          </p:cNvPicPr>
          <p:nvPr/>
        </p:nvPicPr>
        <p:blipFill>
          <a:blip r:embed="rId2">
            <a:extLst/>
          </a:blip>
          <a:stretch>
            <a:fillRect/>
          </a:stretch>
        </p:blipFill>
        <p:spPr>
          <a:xfrm>
            <a:off x="869285" y="4631587"/>
            <a:ext cx="1873919" cy="1494289"/>
          </a:xfrm>
          <a:prstGeom prst="rect">
            <a:avLst/>
          </a:prstGeom>
          <a:ln w="12700">
            <a:miter lim="400000"/>
          </a:ln>
        </p:spPr>
      </p:pic>
      <p:pic>
        <p:nvPicPr>
          <p:cNvPr id="330" name="image20.png" descr="image20.png"/>
          <p:cNvPicPr>
            <a:picLocks noChangeAspect="1"/>
          </p:cNvPicPr>
          <p:nvPr/>
        </p:nvPicPr>
        <p:blipFill>
          <a:blip r:embed="rId3">
            <a:extLst/>
          </a:blip>
          <a:stretch>
            <a:fillRect/>
          </a:stretch>
        </p:blipFill>
        <p:spPr>
          <a:xfrm>
            <a:off x="2743200" y="4648200"/>
            <a:ext cx="2971800" cy="14921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586"/>
          <p:cNvSpPr txBox="1">
            <a:spLocks noGrp="1"/>
          </p:cNvSpPr>
          <p:nvPr>
            <p:ph type="title"/>
          </p:nvPr>
        </p:nvSpPr>
        <p:spPr>
          <a:xfrm>
            <a:off x="304797" y="-3"/>
            <a:ext cx="5470532" cy="653860"/>
          </a:xfrm>
          <a:prstGeom prst="rect">
            <a:avLst/>
          </a:prstGeom>
        </p:spPr>
        <p:txBody>
          <a:bodyPr/>
          <a:lstStyle/>
          <a:p>
            <a:r>
              <a:t>HTML / CSS Analogy</a:t>
            </a:r>
          </a:p>
        </p:txBody>
      </p:sp>
      <p:sp>
        <p:nvSpPr>
          <p:cNvPr id="333" name="Shape 587"/>
          <p:cNvSpPr txBox="1"/>
          <p:nvPr/>
        </p:nvSpPr>
        <p:spPr>
          <a:xfrm>
            <a:off x="457196" y="990599"/>
            <a:ext cx="4100952" cy="240557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algn="ctr" defTabSz="685800">
              <a:lnSpc>
                <a:spcPct val="90000"/>
              </a:lnSpc>
              <a:spcBef>
                <a:spcPts val="500"/>
              </a:spcBef>
              <a:defRPr sz="2400" b="1" u="sng">
                <a:latin typeface="Arial"/>
                <a:ea typeface="Arial"/>
                <a:cs typeface="Arial"/>
                <a:sym typeface="Arial"/>
              </a:defRPr>
            </a:pPr>
            <a:r>
              <a:t>HTML Alone</a:t>
            </a: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r>
              <a:t>Like writing papers in “Notepad.” </a:t>
            </a: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endParaRP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r>
              <a:t>Can only write unformatted text. </a:t>
            </a:r>
          </a:p>
        </p:txBody>
      </p:sp>
      <p:sp>
        <p:nvSpPr>
          <p:cNvPr id="334" name="Shape 588"/>
          <p:cNvSpPr txBox="1"/>
          <p:nvPr/>
        </p:nvSpPr>
        <p:spPr>
          <a:xfrm>
            <a:off x="4743201" y="990599"/>
            <a:ext cx="4100946" cy="314217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algn="ctr">
              <a:lnSpc>
                <a:spcPct val="90000"/>
              </a:lnSpc>
              <a:spcBef>
                <a:spcPts val="500"/>
              </a:spcBef>
              <a:defRPr sz="2400" b="1" u="sng">
                <a:latin typeface="Arial"/>
                <a:ea typeface="Arial"/>
                <a:cs typeface="Arial"/>
                <a:sym typeface="Arial"/>
              </a:defRPr>
            </a:pPr>
            <a:r>
              <a:t>HTML / CSS</a:t>
            </a:r>
            <a:endParaRPr sz="3200"/>
          </a:p>
          <a:p>
            <a:pPr marL="342900" indent="-342900" algn="ctr">
              <a:lnSpc>
                <a:spcPct val="90000"/>
              </a:lnSpc>
              <a:spcBef>
                <a:spcPts val="500"/>
              </a:spcBef>
              <a:buSzPct val="100000"/>
              <a:buFont typeface="Arial"/>
              <a:buChar char="•"/>
              <a:defRPr sz="2400">
                <a:latin typeface="Arial"/>
                <a:ea typeface="Arial"/>
                <a:cs typeface="Arial"/>
                <a:sym typeface="Arial"/>
              </a:defRPr>
            </a:pPr>
            <a:r>
              <a:t>Like writing papers in Microsoft Word.</a:t>
            </a:r>
            <a:endParaRPr sz="3200"/>
          </a:p>
          <a:p>
            <a:pPr marL="342900" indent="-342900" algn="ctr">
              <a:lnSpc>
                <a:spcPct val="90000"/>
              </a:lnSpc>
              <a:spcBef>
                <a:spcPts val="700"/>
              </a:spcBef>
              <a:buSzPct val="100000"/>
              <a:buFont typeface="Arial"/>
              <a:buChar char="•"/>
              <a:defRPr sz="3200" b="1" u="sng">
                <a:latin typeface="Arial"/>
                <a:ea typeface="Arial"/>
                <a:cs typeface="Arial"/>
                <a:sym typeface="Arial"/>
              </a:defRPr>
            </a:pPr>
            <a:endParaRPr sz="3200"/>
          </a:p>
          <a:p>
            <a:pPr marL="342900" indent="-342900" algn="ctr">
              <a:lnSpc>
                <a:spcPct val="90000"/>
              </a:lnSpc>
              <a:spcBef>
                <a:spcPts val="500"/>
              </a:spcBef>
              <a:buSzPct val="100000"/>
              <a:buFont typeface="Arial"/>
              <a:buChar char="•"/>
              <a:defRPr sz="2400">
                <a:latin typeface="Arial"/>
                <a:ea typeface="Arial"/>
                <a:cs typeface="Arial"/>
                <a:sym typeface="Arial"/>
              </a:defRPr>
            </a:pPr>
            <a:r>
              <a:t>Can format text, page settings, alignment, etc. based on “highlighting” and menu options.</a:t>
            </a:r>
          </a:p>
        </p:txBody>
      </p:sp>
      <p:pic>
        <p:nvPicPr>
          <p:cNvPr id="335" name="image21.png" descr="image21.png"/>
          <p:cNvPicPr>
            <a:picLocks noChangeAspect="1"/>
          </p:cNvPicPr>
          <p:nvPr/>
        </p:nvPicPr>
        <p:blipFill>
          <a:blip r:embed="rId2">
            <a:extLst/>
          </a:blip>
          <a:stretch>
            <a:fillRect/>
          </a:stretch>
        </p:blipFill>
        <p:spPr>
          <a:xfrm>
            <a:off x="1603827" y="4449762"/>
            <a:ext cx="1676401" cy="1676405"/>
          </a:xfrm>
          <a:prstGeom prst="rect">
            <a:avLst/>
          </a:prstGeom>
          <a:ln w="12700">
            <a:miter lim="400000"/>
          </a:ln>
        </p:spPr>
      </p:pic>
      <p:pic>
        <p:nvPicPr>
          <p:cNvPr id="336" name="image22.png" descr="image22.png"/>
          <p:cNvPicPr>
            <a:picLocks noChangeAspect="1"/>
          </p:cNvPicPr>
          <p:nvPr/>
        </p:nvPicPr>
        <p:blipFill>
          <a:blip r:embed="rId3">
            <a:extLst/>
          </a:blip>
          <a:stretch>
            <a:fillRect/>
          </a:stretch>
        </p:blipFill>
        <p:spPr>
          <a:xfrm>
            <a:off x="6194876" y="4602162"/>
            <a:ext cx="1475770" cy="144893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592"/>
          <p:cNvSpPr txBox="1">
            <a:spLocks noGrp="1"/>
          </p:cNvSpPr>
          <p:nvPr>
            <p:ph type="title"/>
          </p:nvPr>
        </p:nvSpPr>
        <p:spPr>
          <a:xfrm>
            <a:off x="304797" y="-3"/>
            <a:ext cx="5470532" cy="653860"/>
          </a:xfrm>
          <a:prstGeom prst="rect">
            <a:avLst/>
          </a:prstGeom>
        </p:spPr>
        <p:txBody>
          <a:bodyPr/>
          <a:lstStyle/>
          <a:p>
            <a:r>
              <a:t>Basic HTML Page</a:t>
            </a:r>
          </a:p>
        </p:txBody>
      </p:sp>
      <p:pic>
        <p:nvPicPr>
          <p:cNvPr id="339" name="snippet.jpeg" descr="snippet.jpeg"/>
          <p:cNvPicPr>
            <a:picLocks noChangeAspect="1"/>
          </p:cNvPicPr>
          <p:nvPr/>
        </p:nvPicPr>
        <p:blipFill>
          <a:blip r:embed="rId2">
            <a:extLst/>
          </a:blip>
          <a:stretch>
            <a:fillRect/>
          </a:stretch>
        </p:blipFill>
        <p:spPr>
          <a:xfrm>
            <a:off x="11591280" y="-707612"/>
            <a:ext cx="9144001" cy="5276025"/>
          </a:xfrm>
          <a:prstGeom prst="rect">
            <a:avLst/>
          </a:prstGeom>
          <a:ln w="12700">
            <a:miter lim="400000"/>
          </a:ln>
        </p:spPr>
      </p:pic>
      <p:pic>
        <p:nvPicPr>
          <p:cNvPr id="340" name="snippet.jpeg" descr="snippet.jpeg"/>
          <p:cNvPicPr>
            <a:picLocks noChangeAspect="1"/>
          </p:cNvPicPr>
          <p:nvPr/>
        </p:nvPicPr>
        <p:blipFill>
          <a:blip r:embed="rId3">
            <a:extLst/>
          </a:blip>
          <a:stretch>
            <a:fillRect/>
          </a:stretch>
        </p:blipFill>
        <p:spPr>
          <a:xfrm>
            <a:off x="890097" y="925970"/>
            <a:ext cx="7363808" cy="500606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596"/>
          <p:cNvSpPr txBox="1">
            <a:spLocks noGrp="1"/>
          </p:cNvSpPr>
          <p:nvPr>
            <p:ph type="title"/>
          </p:nvPr>
        </p:nvSpPr>
        <p:spPr>
          <a:xfrm>
            <a:off x="304797" y="-3"/>
            <a:ext cx="5470532" cy="653860"/>
          </a:xfrm>
          <a:prstGeom prst="rect">
            <a:avLst/>
          </a:prstGeom>
        </p:spPr>
        <p:txBody>
          <a:bodyPr/>
          <a:lstStyle/>
          <a:p>
            <a:r>
              <a:t>Basic HTML Page - Result</a:t>
            </a:r>
          </a:p>
        </p:txBody>
      </p:sp>
      <p:pic>
        <p:nvPicPr>
          <p:cNvPr id="343" name="image24.png" descr="image24.png"/>
          <p:cNvPicPr>
            <a:picLocks noChangeAspect="1"/>
          </p:cNvPicPr>
          <p:nvPr/>
        </p:nvPicPr>
        <p:blipFill>
          <a:blip r:embed="rId2">
            <a:extLst/>
          </a:blip>
          <a:stretch>
            <a:fillRect/>
          </a:stretch>
        </p:blipFill>
        <p:spPr>
          <a:xfrm>
            <a:off x="909637" y="838200"/>
            <a:ext cx="7324726" cy="539115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599"/>
          <p:cNvSpPr txBox="1">
            <a:spLocks noGrp="1"/>
          </p:cNvSpPr>
          <p:nvPr>
            <p:ph type="title"/>
          </p:nvPr>
        </p:nvSpPr>
        <p:spPr>
          <a:xfrm>
            <a:off x="304797" y="-3"/>
            <a:ext cx="5470532" cy="653860"/>
          </a:xfrm>
          <a:prstGeom prst="rect">
            <a:avLst/>
          </a:prstGeom>
        </p:spPr>
        <p:txBody>
          <a:bodyPr/>
          <a:lstStyle/>
          <a:p>
            <a:r>
              <a:t>Basic HTML Page - Result</a:t>
            </a:r>
          </a:p>
        </p:txBody>
      </p:sp>
      <p:pic>
        <p:nvPicPr>
          <p:cNvPr id="346" name="image24.png" descr="image24.png"/>
          <p:cNvPicPr>
            <a:picLocks noChangeAspect="1"/>
          </p:cNvPicPr>
          <p:nvPr/>
        </p:nvPicPr>
        <p:blipFill>
          <a:blip r:embed="rId2">
            <a:extLst/>
          </a:blip>
          <a:stretch>
            <a:fillRect/>
          </a:stretch>
        </p:blipFill>
        <p:spPr>
          <a:xfrm>
            <a:off x="909637" y="838200"/>
            <a:ext cx="7324726" cy="5391150"/>
          </a:xfrm>
          <a:prstGeom prst="rect">
            <a:avLst/>
          </a:prstGeom>
          <a:ln>
            <a:solidFill>
              <a:srgbClr val="5B9BD5"/>
            </a:solidFill>
          </a:ln>
        </p:spPr>
      </p:pic>
      <p:sp>
        <p:nvSpPr>
          <p:cNvPr id="347" name="Shape 601"/>
          <p:cNvSpPr/>
          <p:nvPr/>
        </p:nvSpPr>
        <p:spPr>
          <a:xfrm>
            <a:off x="4267200" y="4571998"/>
            <a:ext cx="4304066" cy="769994"/>
          </a:xfrm>
          <a:prstGeom prst="rect">
            <a:avLst/>
          </a:prstGeom>
          <a:solidFill>
            <a:srgbClr val="C00000"/>
          </a:solidFill>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4800" b="1">
                <a:solidFill>
                  <a:srgbClr val="FFFFFF"/>
                </a:solidFill>
                <a:latin typeface="Arial"/>
                <a:ea typeface="Arial"/>
                <a:cs typeface="Arial"/>
                <a:sym typeface="Arial"/>
              </a:defRPr>
            </a:lvl1pPr>
          </a:lstStyle>
          <a:p>
            <a:r>
              <a:rPr lang="en-US" dirty="0"/>
              <a:t>Hella Boring…</a:t>
            </a:r>
            <a:endParaRPr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603"/>
          <p:cNvSpPr txBox="1">
            <a:spLocks noGrp="1"/>
          </p:cNvSpPr>
          <p:nvPr>
            <p:ph type="title"/>
          </p:nvPr>
        </p:nvSpPr>
        <p:spPr>
          <a:xfrm>
            <a:off x="304797" y="-3"/>
            <a:ext cx="5470532" cy="653860"/>
          </a:xfrm>
          <a:prstGeom prst="rect">
            <a:avLst/>
          </a:prstGeom>
        </p:spPr>
        <p:txBody>
          <a:bodyPr/>
          <a:lstStyle/>
          <a:p>
            <a:r>
              <a:t>Enter CSS</a:t>
            </a:r>
          </a:p>
        </p:txBody>
      </p:sp>
      <p:pic>
        <p:nvPicPr>
          <p:cNvPr id="350" name="image25.png" descr="image25.png"/>
          <p:cNvPicPr>
            <a:picLocks noChangeAspect="1"/>
          </p:cNvPicPr>
          <p:nvPr/>
        </p:nvPicPr>
        <p:blipFill>
          <a:blip r:embed="rId2">
            <a:extLst/>
          </a:blip>
          <a:stretch>
            <a:fillRect/>
          </a:stretch>
        </p:blipFill>
        <p:spPr>
          <a:xfrm>
            <a:off x="0" y="761998"/>
            <a:ext cx="4724400" cy="4953187"/>
          </a:xfrm>
          <a:prstGeom prst="rect">
            <a:avLst/>
          </a:prstGeom>
          <a:ln w="12700">
            <a:miter lim="400000"/>
          </a:ln>
        </p:spPr>
      </p:pic>
      <p:pic>
        <p:nvPicPr>
          <p:cNvPr id="351" name="image26.png" descr="image26.png"/>
          <p:cNvPicPr>
            <a:picLocks noChangeAspect="1"/>
          </p:cNvPicPr>
          <p:nvPr/>
        </p:nvPicPr>
        <p:blipFill>
          <a:blip r:embed="rId3">
            <a:extLst/>
          </a:blip>
          <a:stretch>
            <a:fillRect/>
          </a:stretch>
        </p:blipFill>
        <p:spPr>
          <a:xfrm>
            <a:off x="4276197" y="761998"/>
            <a:ext cx="4855103" cy="495318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607"/>
          <p:cNvSpPr txBox="1">
            <a:spLocks noGrp="1"/>
          </p:cNvSpPr>
          <p:nvPr>
            <p:ph type="title"/>
          </p:nvPr>
        </p:nvSpPr>
        <p:spPr>
          <a:xfrm>
            <a:off x="304797" y="-3"/>
            <a:ext cx="5470532" cy="653860"/>
          </a:xfrm>
          <a:prstGeom prst="rect">
            <a:avLst/>
          </a:prstGeom>
        </p:spPr>
        <p:txBody>
          <a:bodyPr/>
          <a:lstStyle/>
          <a:p>
            <a:r>
              <a:t>Enter CSS - Result</a:t>
            </a:r>
          </a:p>
        </p:txBody>
      </p:sp>
      <p:pic>
        <p:nvPicPr>
          <p:cNvPr id="354" name="image27.png" descr="image27.png"/>
          <p:cNvPicPr>
            <a:picLocks noChangeAspect="1"/>
          </p:cNvPicPr>
          <p:nvPr/>
        </p:nvPicPr>
        <p:blipFill>
          <a:blip r:embed="rId2">
            <a:extLst/>
          </a:blip>
          <a:stretch>
            <a:fillRect/>
          </a:stretch>
        </p:blipFill>
        <p:spPr>
          <a:xfrm>
            <a:off x="1447800" y="762000"/>
            <a:ext cx="6781800" cy="5581014"/>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226"/>
          <p:cNvSpPr txBox="1">
            <a:spLocks noGrp="1"/>
          </p:cNvSpPr>
          <p:nvPr>
            <p:ph type="title"/>
          </p:nvPr>
        </p:nvSpPr>
        <p:spPr>
          <a:xfrm>
            <a:off x="304797" y="-3"/>
            <a:ext cx="5470532" cy="653860"/>
          </a:xfrm>
          <a:prstGeom prst="rect">
            <a:avLst/>
          </a:prstGeom>
        </p:spPr>
        <p:txBody>
          <a:bodyPr/>
          <a:lstStyle/>
          <a:p>
            <a:r>
              <a:t>Homework #1 - Assignment</a:t>
            </a:r>
          </a:p>
        </p:txBody>
      </p:sp>
      <p:sp>
        <p:nvSpPr>
          <p:cNvPr id="70" name="Shape 227"/>
          <p:cNvSpPr txBox="1"/>
          <p:nvPr/>
        </p:nvSpPr>
        <p:spPr>
          <a:xfrm>
            <a:off x="304799" y="761997"/>
            <a:ext cx="8740776" cy="2374971"/>
          </a:xfrm>
          <a:prstGeom prst="rect">
            <a:avLst/>
          </a:prstGeom>
          <a:ln w="12700">
            <a:miter lim="400000"/>
          </a:ln>
          <a:extLst>
            <a:ext uri="{C572A759-6A51-4108-AA02-DFA0A04FC94B}">
              <ma14:wrappingTextBoxFlag xmlns="" xmlns:ma14="http://schemas.microsoft.com/office/mac/drawingml/2011/main" val="1"/>
            </a:ext>
          </a:extLst>
        </p:spPr>
        <p:txBody>
          <a:bodyPr lIns="91421" tIns="91421" rIns="91421" bIns="91421">
            <a:spAutoFit/>
          </a:bodyPr>
          <a:lstStyle/>
          <a:p>
            <a:pPr marL="257175" indent="-257175" defTabSz="685800">
              <a:spcBef>
                <a:spcPts val="500"/>
              </a:spcBef>
              <a:buSzPct val="100000"/>
              <a:buFont typeface="Arial"/>
              <a:buChar char="•"/>
              <a:defRPr sz="2200" b="1">
                <a:latin typeface="Arial"/>
                <a:ea typeface="Arial"/>
                <a:cs typeface="Arial"/>
                <a:sym typeface="Arial"/>
              </a:defRPr>
            </a:pPr>
            <a:r>
              <a:rPr dirty="0"/>
              <a:t>Also, at this point everyone should have access to the class content and homework repository</a:t>
            </a:r>
            <a:r>
              <a:rPr lang="en-US" dirty="0"/>
              <a:t>:</a:t>
            </a:r>
            <a:br>
              <a:rPr dirty="0"/>
            </a:br>
            <a:r>
              <a:rPr lang="en-US" sz="2200" b="1" dirty="0">
                <a:sym typeface="Arial"/>
                <a:hlinkClick r:id="rId2"/>
              </a:rPr>
              <a:t>https://oregon.bootcampcontent.com/Oregon_Coding_Bootcamp/UOPTL201904FSF3</a:t>
            </a:r>
            <a:endParaRPr lang="en-US" sz="2200" b="1" dirty="0">
              <a:sym typeface="Arial"/>
            </a:endParaRPr>
          </a:p>
          <a:p>
            <a:pPr marL="257175" indent="-257175" defTabSz="685800">
              <a:spcBef>
                <a:spcPts val="500"/>
              </a:spcBef>
              <a:buSzPct val="100000"/>
              <a:buFont typeface="Arial"/>
              <a:buChar char="•"/>
              <a:defRPr sz="2200" b="1">
                <a:latin typeface="Arial"/>
                <a:ea typeface="Arial"/>
                <a:cs typeface="Arial"/>
                <a:sym typeface="Arial"/>
              </a:defRPr>
            </a:pPr>
            <a:endParaRPr sz="2400" dirty="0"/>
          </a:p>
          <a:p>
            <a:pPr marL="257175" indent="-257175" defTabSz="685800">
              <a:spcBef>
                <a:spcPts val="500"/>
              </a:spcBef>
              <a:buSzPct val="100000"/>
              <a:buFont typeface="Arial"/>
              <a:buChar char="•"/>
              <a:defRPr sz="2200" b="1">
                <a:latin typeface="Arial"/>
                <a:ea typeface="Arial"/>
                <a:cs typeface="Arial"/>
                <a:sym typeface="Arial"/>
              </a:defRPr>
            </a:pPr>
            <a:r>
              <a:rPr dirty="0"/>
              <a:t>Homework Assignment #1 is </a:t>
            </a:r>
            <a:r>
              <a:t>due </a:t>
            </a:r>
            <a:r>
              <a:rPr lang="en-US"/>
              <a:t>April 13</a:t>
            </a:r>
            <a:r>
              <a:rPr lang="en-US" baseline="30000"/>
              <a:t>th</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610"/>
          <p:cNvSpPr txBox="1">
            <a:spLocks noGrp="1"/>
          </p:cNvSpPr>
          <p:nvPr>
            <p:ph type="title"/>
          </p:nvPr>
        </p:nvSpPr>
        <p:spPr>
          <a:xfrm>
            <a:off x="304797" y="-3"/>
            <a:ext cx="5470532" cy="653860"/>
          </a:xfrm>
          <a:prstGeom prst="rect">
            <a:avLst/>
          </a:prstGeom>
        </p:spPr>
        <p:txBody>
          <a:bodyPr/>
          <a:lstStyle/>
          <a:p>
            <a:r>
              <a:t>CSS Syntax</a:t>
            </a:r>
          </a:p>
        </p:txBody>
      </p:sp>
      <p:sp>
        <p:nvSpPr>
          <p:cNvPr id="357" name="Shape 611"/>
          <p:cNvSpPr txBox="1"/>
          <p:nvPr/>
        </p:nvSpPr>
        <p:spPr>
          <a:xfrm>
            <a:off x="457200" y="828113"/>
            <a:ext cx="8153400" cy="243263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marL="257175" indent="-257175" defTabSz="685800">
              <a:spcBef>
                <a:spcPts val="400"/>
              </a:spcBef>
              <a:buSzPct val="100000"/>
              <a:buFont typeface="Arial"/>
              <a:buChar char="•"/>
              <a:defRPr sz="2000">
                <a:latin typeface="Arial"/>
                <a:ea typeface="Arial"/>
                <a:cs typeface="Arial"/>
                <a:sym typeface="Arial"/>
              </a:defRPr>
            </a:pPr>
            <a:r>
              <a:rPr dirty="0"/>
              <a:t>CSS works by hooking onto </a:t>
            </a:r>
            <a:r>
              <a:rPr b="1" dirty="0"/>
              <a:t>selectors</a:t>
            </a:r>
            <a:r>
              <a:rPr dirty="0"/>
              <a:t> added into HTML using </a:t>
            </a:r>
            <a:r>
              <a:rPr b="1" dirty="0"/>
              <a:t>classes</a:t>
            </a:r>
            <a:r>
              <a:rPr dirty="0"/>
              <a:t> and </a:t>
            </a:r>
            <a:r>
              <a:rPr b="1" dirty="0"/>
              <a:t>identifiers.</a:t>
            </a:r>
            <a:endParaRPr sz="2400" dirty="0"/>
          </a:p>
          <a:p>
            <a:pPr marL="257175" indent="-257175" defTabSz="685800">
              <a:spcBef>
                <a:spcPts val="500"/>
              </a:spcBef>
              <a:buSzPct val="100000"/>
              <a:buFont typeface="Arial"/>
              <a:buChar char="•"/>
              <a:defRPr sz="2400" b="1">
                <a:latin typeface="Arial"/>
                <a:ea typeface="Arial"/>
                <a:cs typeface="Arial"/>
                <a:sym typeface="Arial"/>
              </a:defRPr>
            </a:pPr>
            <a:endParaRPr sz="2400" dirty="0"/>
          </a:p>
          <a:p>
            <a:pPr marL="257175" indent="-257175" defTabSz="685800">
              <a:spcBef>
                <a:spcPts val="400"/>
              </a:spcBef>
              <a:buSzPct val="100000"/>
              <a:buFont typeface="Arial"/>
              <a:buChar char="•"/>
              <a:defRPr sz="2000">
                <a:latin typeface="Arial"/>
                <a:ea typeface="Arial"/>
                <a:cs typeface="Arial"/>
                <a:sym typeface="Arial"/>
              </a:defRPr>
            </a:pPr>
            <a:r>
              <a:rPr dirty="0"/>
              <a:t>Once hooked, we apply </a:t>
            </a:r>
            <a:r>
              <a:rPr b="1" dirty="0"/>
              <a:t>styles </a:t>
            </a:r>
            <a:r>
              <a:rPr dirty="0"/>
              <a:t>to those HTML elements using CSS.</a:t>
            </a:r>
          </a:p>
        </p:txBody>
      </p:sp>
      <p:pic>
        <p:nvPicPr>
          <p:cNvPr id="358" name="image28.png" descr="image28.png"/>
          <p:cNvPicPr>
            <a:picLocks noChangeAspect="1"/>
          </p:cNvPicPr>
          <p:nvPr/>
        </p:nvPicPr>
        <p:blipFill>
          <a:blip r:embed="rId2">
            <a:extLst/>
          </a:blip>
          <a:stretch>
            <a:fillRect/>
          </a:stretch>
        </p:blipFill>
        <p:spPr>
          <a:xfrm>
            <a:off x="361281" y="2629935"/>
            <a:ext cx="8409696" cy="2883330"/>
          </a:xfrm>
          <a:prstGeom prst="rect">
            <a:avLst/>
          </a:prstGeom>
          <a:ln>
            <a:solidFill>
              <a:srgbClr val="2E75B6"/>
            </a:solid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614"/>
          <p:cNvSpPr txBox="1">
            <a:spLocks noGrp="1"/>
          </p:cNvSpPr>
          <p:nvPr>
            <p:ph type="title"/>
          </p:nvPr>
        </p:nvSpPr>
        <p:spPr>
          <a:xfrm>
            <a:off x="304797" y="-3"/>
            <a:ext cx="5470532" cy="653860"/>
          </a:xfrm>
          <a:prstGeom prst="rect">
            <a:avLst/>
          </a:prstGeom>
        </p:spPr>
        <p:txBody>
          <a:bodyPr/>
          <a:lstStyle/>
          <a:p>
            <a:r>
              <a:t>CSS Example</a:t>
            </a:r>
          </a:p>
        </p:txBody>
      </p:sp>
      <p:sp>
        <p:nvSpPr>
          <p:cNvPr id="361" name="Shape 615"/>
          <p:cNvSpPr txBox="1"/>
          <p:nvPr/>
        </p:nvSpPr>
        <p:spPr>
          <a:xfrm>
            <a:off x="457200" y="862011"/>
            <a:ext cx="8153400" cy="537011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marL="221170" indent="-221170" defTabSz="589787">
              <a:lnSpc>
                <a:spcPct val="80000"/>
              </a:lnSpc>
              <a:spcBef>
                <a:spcPts val="300"/>
              </a:spcBef>
              <a:buSzPct val="100000"/>
              <a:buFont typeface="Arial"/>
              <a:buChar char="•"/>
              <a:defRPr sz="1200">
                <a:latin typeface="Arial"/>
                <a:ea typeface="Arial"/>
                <a:cs typeface="Arial"/>
                <a:sym typeface="Arial"/>
              </a:defRPr>
            </a:pPr>
            <a:r>
              <a:rPr sz="2200" dirty="0">
                <a:latin typeface="Arial"/>
                <a:cs typeface="Arial"/>
              </a:rPr>
              <a:t>In the below example the “Header” would be turned blue</a:t>
            </a:r>
            <a:endParaRPr lang="en-US" sz="2200" dirty="0">
              <a:latin typeface="Arial"/>
              <a:cs typeface="Arial"/>
            </a:endParaRPr>
          </a:p>
          <a:p>
            <a:pPr defTabSz="589787">
              <a:lnSpc>
                <a:spcPct val="80000"/>
              </a:lnSpc>
              <a:spcBef>
                <a:spcPts val="300"/>
              </a:spcBef>
              <a:buSzPct val="100000"/>
              <a:defRPr sz="1200">
                <a:latin typeface="Arial"/>
                <a:ea typeface="Arial"/>
                <a:cs typeface="Arial"/>
                <a:sym typeface="Arial"/>
              </a:defRPr>
            </a:pPr>
            <a:r>
              <a:rPr sz="2200" dirty="0">
                <a:latin typeface="Arial"/>
                <a:cs typeface="Arial"/>
              </a:rPr>
              <a:t> and MUCH larger because of the CSS.</a:t>
            </a:r>
          </a:p>
          <a:p>
            <a:pPr marL="221170" indent="-221170" defTabSz="589787">
              <a:lnSpc>
                <a:spcPct val="80000"/>
              </a:lnSpc>
              <a:spcBef>
                <a:spcPts val="300"/>
              </a:spcBef>
              <a:buSzPct val="100000"/>
              <a:buFont typeface="Arial"/>
              <a:buChar char="•"/>
              <a:defRPr sz="1300">
                <a:latin typeface="Arial"/>
                <a:ea typeface="Arial"/>
                <a:cs typeface="Arial"/>
                <a:sym typeface="Arial"/>
              </a:defRPr>
            </a:pPr>
            <a:endParaRPr sz="2600" dirty="0"/>
          </a:p>
          <a:p>
            <a:pPr marL="221170" indent="-221170" defTabSz="589787">
              <a:lnSpc>
                <a:spcPct val="80000"/>
              </a:lnSpc>
              <a:spcBef>
                <a:spcPts val="300"/>
              </a:spcBef>
              <a:buSzPct val="100000"/>
              <a:buFont typeface="Arial"/>
              <a:buChar char="•"/>
              <a:defRPr sz="1200">
                <a:latin typeface="Arial"/>
                <a:ea typeface="Arial"/>
                <a:cs typeface="Arial"/>
                <a:sym typeface="Arial"/>
              </a:defRPr>
            </a:pPr>
            <a:r>
              <a:rPr sz="2200" dirty="0">
                <a:latin typeface="Arial"/>
                <a:cs typeface="Arial"/>
              </a:rPr>
              <a:t>We can incorporate an element’s class or ID to apply a CSS style to a particular part of the document. </a:t>
            </a:r>
          </a:p>
          <a:p>
            <a:pPr marL="479203" lvl="1" indent="-184309" defTabSz="589787">
              <a:lnSpc>
                <a:spcPct val="80000"/>
              </a:lnSpc>
              <a:spcBef>
                <a:spcPts val="300"/>
              </a:spcBef>
              <a:buSzPct val="100000"/>
              <a:buFont typeface="Arial"/>
              <a:buChar char="–"/>
              <a:defRPr sz="1200">
                <a:latin typeface="Arial"/>
                <a:ea typeface="Arial"/>
                <a:cs typeface="Arial"/>
                <a:sym typeface="Arial"/>
              </a:defRPr>
            </a:pPr>
            <a:r>
              <a:rPr sz="2200" dirty="0">
                <a:latin typeface="Arial"/>
                <a:cs typeface="Arial"/>
              </a:rPr>
              <a:t>Just remember to include the necessary symbol before the CSS: “.”</a:t>
            </a:r>
            <a:r>
              <a:rPr lang="en-US" sz="2200" dirty="0">
                <a:latin typeface="Arial"/>
                <a:cs typeface="Arial"/>
              </a:rPr>
              <a:t> </a:t>
            </a:r>
            <a:r>
              <a:rPr sz="2200" dirty="0">
                <a:latin typeface="Arial"/>
                <a:cs typeface="Arial"/>
              </a:rPr>
              <a:t>for class, “#” for ID.</a:t>
            </a:r>
          </a:p>
          <a:p>
            <a:pPr defTabSz="589787">
              <a:lnSpc>
                <a:spcPct val="80000"/>
              </a:lnSpc>
              <a:spcBef>
                <a:spcPts val="300"/>
              </a:spcBef>
              <a:defRPr>
                <a:latin typeface="Arial"/>
                <a:ea typeface="Arial"/>
                <a:cs typeface="Arial"/>
                <a:sym typeface="Arial"/>
              </a:defRPr>
            </a:pPr>
            <a:endParaRPr dirty="0"/>
          </a:p>
          <a:p>
            <a:pPr defTabSz="589787">
              <a:lnSpc>
                <a:spcPct val="80000"/>
              </a:lnSpc>
              <a:spcBef>
                <a:spcPts val="300"/>
              </a:spcBef>
              <a:defRPr b="1">
                <a:latin typeface="Arial"/>
                <a:ea typeface="Arial"/>
                <a:cs typeface="Arial"/>
                <a:sym typeface="Arial"/>
              </a:defRPr>
            </a:pPr>
            <a:endParaRPr dirty="0"/>
          </a:p>
          <a:p>
            <a:pPr defTabSz="589787">
              <a:lnSpc>
                <a:spcPct val="80000"/>
              </a:lnSpc>
              <a:spcBef>
                <a:spcPts val="300"/>
              </a:spcBef>
              <a:defRPr sz="1200" b="1" u="sng">
                <a:latin typeface="Arial"/>
                <a:ea typeface="Arial"/>
                <a:cs typeface="Arial"/>
                <a:sym typeface="Arial"/>
              </a:defRPr>
            </a:pPr>
            <a:r>
              <a:rPr dirty="0"/>
              <a:t>Example (HTML): </a:t>
            </a:r>
            <a:endParaRPr sz="1300" dirty="0"/>
          </a:p>
          <a:p>
            <a:pPr defTabSz="589787">
              <a:lnSpc>
                <a:spcPct val="80000"/>
              </a:lnSpc>
              <a:spcBef>
                <a:spcPts val="300"/>
              </a:spcBef>
              <a:defRPr sz="1300" b="1" u="sng">
                <a:latin typeface="Arial"/>
                <a:ea typeface="Arial"/>
                <a:cs typeface="Arial"/>
                <a:sym typeface="Arial"/>
              </a:defRPr>
            </a:pPr>
            <a:endParaRPr sz="1300" dirty="0"/>
          </a:p>
          <a:p>
            <a:pPr lvl="1" indent="344043" defTabSz="589787">
              <a:lnSpc>
                <a:spcPct val="80000"/>
              </a:lnSpc>
              <a:spcBef>
                <a:spcPts val="400"/>
              </a:spcBef>
              <a:defRPr b="1">
                <a:latin typeface="Arial"/>
                <a:ea typeface="Arial"/>
                <a:cs typeface="Arial"/>
                <a:sym typeface="Arial"/>
              </a:defRPr>
            </a:pPr>
            <a:r>
              <a:rPr dirty="0"/>
              <a:t>&lt;p </a:t>
            </a:r>
            <a:r>
              <a:rPr dirty="0">
                <a:solidFill>
                  <a:srgbClr val="00B0F0"/>
                </a:solidFill>
              </a:rPr>
              <a:t>class=“</a:t>
            </a:r>
            <a:r>
              <a:rPr dirty="0" err="1">
                <a:solidFill>
                  <a:srgbClr val="00B0F0"/>
                </a:solidFill>
              </a:rPr>
              <a:t>bigBlue</a:t>
            </a:r>
            <a:r>
              <a:rPr dirty="0">
                <a:solidFill>
                  <a:srgbClr val="00B0F0"/>
                </a:solidFill>
              </a:rPr>
              <a:t>”</a:t>
            </a:r>
            <a:r>
              <a:rPr dirty="0"/>
              <a:t>&gt;Header&lt;/p&gt;</a:t>
            </a:r>
            <a:endParaRPr sz="1200" dirty="0"/>
          </a:p>
          <a:p>
            <a:pPr marL="221170" indent="-221170" defTabSz="589787">
              <a:lnSpc>
                <a:spcPct val="80000"/>
              </a:lnSpc>
              <a:spcBef>
                <a:spcPts val="300"/>
              </a:spcBef>
              <a:buSzPct val="100000"/>
              <a:buFont typeface="Arial"/>
              <a:buChar char="•"/>
              <a:defRPr sz="1200" b="1">
                <a:latin typeface="Arial"/>
                <a:ea typeface="Arial"/>
                <a:cs typeface="Arial"/>
                <a:sym typeface="Arial"/>
              </a:defRPr>
            </a:pPr>
            <a:endParaRPr sz="1200" dirty="0"/>
          </a:p>
          <a:p>
            <a:pPr defTabSz="589787">
              <a:lnSpc>
                <a:spcPct val="80000"/>
              </a:lnSpc>
              <a:spcBef>
                <a:spcPts val="300"/>
              </a:spcBef>
              <a:defRPr sz="1200" b="1" u="sng">
                <a:latin typeface="Arial"/>
                <a:ea typeface="Arial"/>
                <a:cs typeface="Arial"/>
                <a:sym typeface="Arial"/>
              </a:defRPr>
            </a:pPr>
            <a:r>
              <a:rPr dirty="0"/>
              <a:t>Example (CSS):</a:t>
            </a:r>
            <a:endParaRPr sz="1300" dirty="0"/>
          </a:p>
          <a:p>
            <a:pPr defTabSz="589787">
              <a:lnSpc>
                <a:spcPct val="80000"/>
              </a:lnSpc>
              <a:spcBef>
                <a:spcPts val="300"/>
              </a:spcBef>
              <a:defRPr sz="1300" b="1" u="sng">
                <a:latin typeface="Arial"/>
                <a:ea typeface="Arial"/>
                <a:cs typeface="Arial"/>
                <a:sym typeface="Arial"/>
              </a:defRPr>
            </a:pPr>
            <a:endParaRPr sz="1300" dirty="0"/>
          </a:p>
          <a:p>
            <a:pPr lvl="1" indent="344043" defTabSz="589787">
              <a:lnSpc>
                <a:spcPct val="80000"/>
              </a:lnSpc>
              <a:spcBef>
                <a:spcPts val="400"/>
              </a:spcBef>
              <a:defRPr b="1">
                <a:latin typeface="Arial"/>
                <a:ea typeface="Arial"/>
                <a:cs typeface="Arial"/>
                <a:sym typeface="Arial"/>
              </a:defRPr>
            </a:pPr>
            <a:r>
              <a:rPr dirty="0"/>
              <a:t>.</a:t>
            </a:r>
            <a:r>
              <a:rPr dirty="0" err="1"/>
              <a:t>bigBlue</a:t>
            </a:r>
            <a:r>
              <a:rPr dirty="0"/>
              <a:t> </a:t>
            </a:r>
            <a:endParaRPr sz="1200" dirty="0"/>
          </a:p>
          <a:p>
            <a:pPr lvl="1" indent="344043" defTabSz="589787">
              <a:lnSpc>
                <a:spcPct val="80000"/>
              </a:lnSpc>
              <a:spcBef>
                <a:spcPts val="400"/>
              </a:spcBef>
              <a:defRPr b="1">
                <a:latin typeface="Arial"/>
                <a:ea typeface="Arial"/>
                <a:cs typeface="Arial"/>
                <a:sym typeface="Arial"/>
              </a:defRPr>
            </a:pPr>
            <a:r>
              <a:rPr dirty="0"/>
              <a:t>{</a:t>
            </a:r>
            <a:endParaRPr sz="1200" dirty="0"/>
          </a:p>
          <a:p>
            <a:pPr lvl="1" indent="344043" defTabSz="589787">
              <a:lnSpc>
                <a:spcPct val="80000"/>
              </a:lnSpc>
              <a:spcBef>
                <a:spcPts val="400"/>
              </a:spcBef>
              <a:defRPr b="1">
                <a:latin typeface="Arial"/>
                <a:ea typeface="Arial"/>
                <a:cs typeface="Arial"/>
                <a:sym typeface="Arial"/>
              </a:defRPr>
            </a:pPr>
            <a:r>
              <a:rPr dirty="0"/>
              <a:t>	font-size: 100px;</a:t>
            </a:r>
            <a:endParaRPr sz="1200" dirty="0"/>
          </a:p>
          <a:p>
            <a:pPr lvl="1" indent="344043" defTabSz="589787">
              <a:lnSpc>
                <a:spcPct val="80000"/>
              </a:lnSpc>
              <a:spcBef>
                <a:spcPts val="400"/>
              </a:spcBef>
              <a:defRPr b="1">
                <a:latin typeface="Arial"/>
                <a:ea typeface="Arial"/>
                <a:cs typeface="Arial"/>
                <a:sym typeface="Arial"/>
              </a:defRPr>
            </a:pPr>
            <a:r>
              <a:rPr dirty="0"/>
              <a:t>	color: blue;</a:t>
            </a:r>
            <a:endParaRPr sz="1200" dirty="0"/>
          </a:p>
          <a:p>
            <a:pPr lvl="1" indent="344043" defTabSz="589787">
              <a:lnSpc>
                <a:spcPct val="80000"/>
              </a:lnSpc>
              <a:spcBef>
                <a:spcPts val="400"/>
              </a:spcBef>
              <a:defRPr b="1">
                <a:latin typeface="Arial"/>
                <a:ea typeface="Arial"/>
                <a:cs typeface="Arial"/>
                <a:sym typeface="Arial"/>
              </a:defRPr>
            </a:pPr>
            <a:r>
              <a:rPr dirty="0"/>
              <a:t>}</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617"/>
          <p:cNvSpPr txBox="1">
            <a:spLocks noGrp="1"/>
          </p:cNvSpPr>
          <p:nvPr>
            <p:ph type="title"/>
          </p:nvPr>
        </p:nvSpPr>
        <p:spPr>
          <a:xfrm>
            <a:off x="304797" y="-3"/>
            <a:ext cx="5470532" cy="653860"/>
          </a:xfrm>
          <a:prstGeom prst="rect">
            <a:avLst/>
          </a:prstGeom>
        </p:spPr>
        <p:txBody>
          <a:bodyPr/>
          <a:lstStyle/>
          <a:p>
            <a:r>
              <a:t>Key CSS Attributes</a:t>
            </a:r>
          </a:p>
        </p:txBody>
      </p:sp>
      <p:sp>
        <p:nvSpPr>
          <p:cNvPr id="364" name="Shape 618"/>
          <p:cNvSpPr txBox="1"/>
          <p:nvPr/>
        </p:nvSpPr>
        <p:spPr>
          <a:xfrm>
            <a:off x="457200" y="783748"/>
            <a:ext cx="8153400" cy="450209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defTabSz="589787">
              <a:lnSpc>
                <a:spcPct val="80000"/>
              </a:lnSpc>
              <a:spcBef>
                <a:spcPts val="300"/>
              </a:spcBef>
              <a:defRPr sz="1500" b="1" u="sng">
                <a:latin typeface="Arial"/>
                <a:ea typeface="Arial"/>
                <a:cs typeface="Arial"/>
                <a:sym typeface="Arial"/>
              </a:defRPr>
            </a:pPr>
            <a:r>
              <a:t>Font / Color:</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color</a:t>
            </a:r>
            <a:r>
              <a:rPr b="0"/>
              <a:t>: Sets color of text.</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font-size</a:t>
            </a:r>
            <a:r>
              <a:rPr b="0"/>
              <a:t>: Sets size of the font.</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font-style</a:t>
            </a:r>
            <a:r>
              <a:rPr b="0"/>
              <a:t>: Sets italics.</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font-weight</a:t>
            </a:r>
            <a:r>
              <a:rPr b="0"/>
              <a:t>: Sets bold.</a:t>
            </a:r>
            <a:endParaRPr sz="1700"/>
          </a:p>
          <a:p>
            <a:pPr defTabSz="589787">
              <a:lnSpc>
                <a:spcPct val="80000"/>
              </a:lnSpc>
              <a:spcBef>
                <a:spcPts val="400"/>
              </a:spcBef>
              <a:defRPr sz="1700" b="1">
                <a:latin typeface="Arial"/>
                <a:ea typeface="Arial"/>
                <a:cs typeface="Arial"/>
                <a:sym typeface="Arial"/>
              </a:defRPr>
            </a:pPr>
            <a:endParaRPr sz="1700"/>
          </a:p>
          <a:p>
            <a:pPr defTabSz="589787">
              <a:lnSpc>
                <a:spcPct val="80000"/>
              </a:lnSpc>
              <a:spcBef>
                <a:spcPts val="300"/>
              </a:spcBef>
              <a:defRPr sz="1500" b="1" u="sng">
                <a:latin typeface="Arial"/>
                <a:ea typeface="Arial"/>
                <a:cs typeface="Arial"/>
                <a:sym typeface="Arial"/>
              </a:defRPr>
            </a:pPr>
            <a:r>
              <a:t>Alignment / Spacing:</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padding (top/right/bottom/left): </a:t>
            </a:r>
            <a:r>
              <a:rPr b="0"/>
              <a:t>Adds space between element and its own border.</a:t>
            </a:r>
            <a:endParaRPr sz="1700"/>
          </a:p>
          <a:p>
            <a:pPr marL="221170" indent="-221170" defTabSz="589787">
              <a:lnSpc>
                <a:spcPct val="80000"/>
              </a:lnSpc>
              <a:spcBef>
                <a:spcPts val="400"/>
              </a:spcBef>
              <a:buSzPct val="100000"/>
              <a:buFont typeface="Arial"/>
              <a:buChar char="•"/>
              <a:defRPr sz="1700" b="1">
                <a:latin typeface="Arial"/>
                <a:ea typeface="Arial"/>
                <a:cs typeface="Arial"/>
                <a:sym typeface="Arial"/>
              </a:defRPr>
            </a:pP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margin (top/right/bottom/left): </a:t>
            </a:r>
            <a:r>
              <a:rPr b="0"/>
              <a:t>Adds space between element and surrounding elements.</a:t>
            </a:r>
            <a:endParaRPr sz="1700"/>
          </a:p>
          <a:p>
            <a:pPr marL="221170" indent="-221170" defTabSz="589787">
              <a:lnSpc>
                <a:spcPct val="80000"/>
              </a:lnSpc>
              <a:spcBef>
                <a:spcPts val="400"/>
              </a:spcBef>
              <a:buSzPct val="100000"/>
              <a:buFont typeface="Arial"/>
              <a:buChar char="•"/>
              <a:defRPr sz="1700" b="1">
                <a:latin typeface="Arial"/>
                <a:ea typeface="Arial"/>
                <a:cs typeface="Arial"/>
                <a:sym typeface="Arial"/>
              </a:defRPr>
            </a:pP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float: </a:t>
            </a:r>
            <a:r>
              <a:rPr b="0"/>
              <a:t>Forces elements to the sides, centers, or tops.</a:t>
            </a:r>
            <a:endParaRPr sz="1700"/>
          </a:p>
          <a:p>
            <a:pPr defTabSz="589787">
              <a:lnSpc>
                <a:spcPct val="80000"/>
              </a:lnSpc>
              <a:spcBef>
                <a:spcPts val="400"/>
              </a:spcBef>
              <a:defRPr sz="1700" b="1">
                <a:latin typeface="Arial"/>
                <a:ea typeface="Arial"/>
                <a:cs typeface="Arial"/>
                <a:sym typeface="Arial"/>
              </a:defRPr>
            </a:pPr>
            <a:endParaRPr sz="1700"/>
          </a:p>
          <a:p>
            <a:pPr defTabSz="589787">
              <a:lnSpc>
                <a:spcPct val="80000"/>
              </a:lnSpc>
              <a:spcBef>
                <a:spcPts val="300"/>
              </a:spcBef>
              <a:defRPr sz="1500" b="1" u="sng">
                <a:latin typeface="Arial"/>
                <a:ea typeface="Arial"/>
                <a:cs typeface="Arial"/>
                <a:sym typeface="Arial"/>
              </a:defRPr>
            </a:pPr>
            <a:r>
              <a:t>Background: </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background-color: </a:t>
            </a:r>
            <a:r>
              <a:rPr b="0"/>
              <a:t>sets background color.</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background-image: </a:t>
            </a:r>
            <a:r>
              <a:rPr b="0"/>
              <a:t>sets background image.</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620"/>
          <p:cNvSpPr txBox="1">
            <a:spLocks noGrp="1"/>
          </p:cNvSpPr>
          <p:nvPr>
            <p:ph type="title"/>
          </p:nvPr>
        </p:nvSpPr>
        <p:spPr>
          <a:xfrm>
            <a:off x="304797" y="-3"/>
            <a:ext cx="5470532" cy="653860"/>
          </a:xfrm>
          <a:prstGeom prst="rect">
            <a:avLst/>
          </a:prstGeom>
        </p:spPr>
        <p:txBody>
          <a:bodyPr/>
          <a:lstStyle/>
          <a:p>
            <a:r>
              <a:t>Powerful Duo</a:t>
            </a:r>
          </a:p>
        </p:txBody>
      </p:sp>
      <p:sp>
        <p:nvSpPr>
          <p:cNvPr id="367" name="Shape 621"/>
          <p:cNvSpPr txBox="1"/>
          <p:nvPr/>
        </p:nvSpPr>
        <p:spPr>
          <a:xfrm>
            <a:off x="443344" y="1981199"/>
            <a:ext cx="8229601" cy="96880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algn="ctr" defTabSz="685800">
              <a:lnSpc>
                <a:spcPct val="90000"/>
              </a:lnSpc>
              <a:spcBef>
                <a:spcPts val="600"/>
              </a:spcBef>
              <a:defRPr sz="2800">
                <a:latin typeface="Arial"/>
                <a:ea typeface="Arial"/>
                <a:cs typeface="Arial"/>
                <a:sym typeface="Arial"/>
              </a:defRPr>
            </a:pPr>
            <a:r>
              <a:t>Believe it or not, HTML / CSS is all you need </a:t>
            </a:r>
            <a:endParaRPr sz="2400"/>
          </a:p>
          <a:p>
            <a:pPr algn="ctr" defTabSz="685800">
              <a:lnSpc>
                <a:spcPct val="90000"/>
              </a:lnSpc>
              <a:spcBef>
                <a:spcPts val="600"/>
              </a:spcBef>
              <a:defRPr sz="2800">
                <a:latin typeface="Arial"/>
                <a:ea typeface="Arial"/>
                <a:cs typeface="Arial"/>
                <a:sym typeface="Arial"/>
              </a:defRPr>
            </a:pPr>
            <a:r>
              <a:t>to develop a vivid, full-blown website.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623"/>
          <p:cNvSpPr txBox="1">
            <a:spLocks noGrp="1"/>
          </p:cNvSpPr>
          <p:nvPr>
            <p:ph type="title"/>
          </p:nvPr>
        </p:nvSpPr>
        <p:spPr>
          <a:xfrm>
            <a:off x="304797" y="-3"/>
            <a:ext cx="5470532" cy="653860"/>
          </a:xfrm>
          <a:prstGeom prst="rect">
            <a:avLst/>
          </a:prstGeom>
        </p:spPr>
        <p:txBody>
          <a:bodyPr/>
          <a:lstStyle/>
          <a:p>
            <a:r>
              <a:t>INSTRUCTOR DEMO</a:t>
            </a:r>
          </a:p>
        </p:txBody>
      </p:sp>
      <p:sp>
        <p:nvSpPr>
          <p:cNvPr id="370" name="Shape 624"/>
          <p:cNvSpPr/>
          <p:nvPr/>
        </p:nvSpPr>
        <p:spPr>
          <a:xfrm>
            <a:off x="304800" y="1447800"/>
            <a:ext cx="8534400" cy="3429000"/>
          </a:xfrm>
          <a:prstGeom prst="rect">
            <a:avLst/>
          </a:prstGeom>
          <a:ln>
            <a:solidFill>
              <a:srgbClr val="5B9BD5"/>
            </a:solidFill>
          </a:ln>
          <a:extLst>
            <a:ext uri="{C572A759-6A51-4108-AA02-DFA0A04FC94B}">
              <ma14:wrappingTextBoxFlag xmlns="" xmlns:ma14="http://schemas.microsoft.com/office/mac/drawingml/2011/main" val="1"/>
            </a:ext>
          </a:extLst>
        </p:spPr>
        <p:txBody>
          <a:bodyPr lIns="45718" tIns="45718" rIns="45718" bIns="45718" anchor="ctr">
            <a:normAutofit/>
          </a:bodyPr>
          <a:lstStyle/>
          <a:p>
            <a:pPr algn="ctr" defTabSz="685800">
              <a:defRPr sz="3600" b="1" i="1">
                <a:latin typeface="Arial"/>
                <a:ea typeface="Arial"/>
                <a:cs typeface="Arial"/>
                <a:sym typeface="Arial"/>
              </a:defRPr>
            </a:pPr>
            <a:r>
              <a:rPr dirty="0"/>
              <a:t>Instructor: Demo </a:t>
            </a:r>
            <a:endParaRPr sz="3300" dirty="0">
              <a:latin typeface="Calibri Light"/>
              <a:ea typeface="Calibri Light"/>
              <a:cs typeface="Calibri Light"/>
              <a:sym typeface="Calibri Light"/>
            </a:endParaRPr>
          </a:p>
          <a:p>
            <a:pPr algn="ctr" defTabSz="685800">
              <a:defRPr sz="2800" i="1">
                <a:latin typeface="Arial"/>
                <a:ea typeface="Arial"/>
                <a:cs typeface="Arial"/>
                <a:sym typeface="Arial"/>
              </a:defRPr>
            </a:pPr>
            <a:r>
              <a:rPr dirty="0"/>
              <a:t>(</a:t>
            </a:r>
            <a:r>
              <a:rPr lang="en-US" dirty="0"/>
              <a:t>In-Class &gt; 1.5 &gt; </a:t>
            </a:r>
            <a:r>
              <a:rPr lang="en-US" sz="2800" dirty="0">
                <a:sym typeface="Arial"/>
              </a:rPr>
              <a:t>quick-example-internal-css.html</a:t>
            </a:r>
            <a:r>
              <a:rPr dirty="0"/>
              <a:t>)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626"/>
          <p:cNvSpPr txBox="1">
            <a:spLocks noGrp="1"/>
          </p:cNvSpPr>
          <p:nvPr>
            <p:ph type="title"/>
          </p:nvPr>
        </p:nvSpPr>
        <p:spPr>
          <a:xfrm>
            <a:off x="304797" y="-3"/>
            <a:ext cx="5470532" cy="653860"/>
          </a:xfrm>
          <a:prstGeom prst="rect">
            <a:avLst/>
          </a:prstGeom>
        </p:spPr>
        <p:txBody>
          <a:bodyPr/>
          <a:lstStyle/>
          <a:p>
            <a:r>
              <a:rPr dirty="0"/>
              <a:t>&gt; YOUR TURN!</a:t>
            </a:r>
          </a:p>
        </p:txBody>
      </p:sp>
      <p:sp>
        <p:nvSpPr>
          <p:cNvPr id="373" name="Shape 627"/>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374" name="Shape 628"/>
          <p:cNvSpPr txBox="1"/>
          <p:nvPr/>
        </p:nvSpPr>
        <p:spPr>
          <a:xfrm>
            <a:off x="304800" y="914399"/>
            <a:ext cx="8686800" cy="257066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400" b="1">
                <a:latin typeface="Arial"/>
                <a:ea typeface="Arial"/>
                <a:cs typeface="Arial"/>
                <a:sym typeface="Arial"/>
              </a:defRPr>
            </a:pPr>
            <a:r>
              <a:rPr dirty="0"/>
              <a:t>Assignment</a:t>
            </a:r>
          </a:p>
          <a:p>
            <a:pPr>
              <a:defRPr sz="2400">
                <a:latin typeface="Arial"/>
                <a:ea typeface="Arial"/>
                <a:cs typeface="Arial"/>
                <a:sym typeface="Arial"/>
              </a:defRPr>
            </a:pPr>
            <a:endParaRPr dirty="0"/>
          </a:p>
          <a:p>
            <a:pPr>
              <a:defRPr sz="2400">
                <a:latin typeface="Arial"/>
                <a:ea typeface="Arial"/>
                <a:cs typeface="Arial"/>
                <a:sym typeface="Arial"/>
              </a:defRPr>
            </a:pPr>
            <a:r>
              <a:rPr dirty="0"/>
              <a:t>In this activity, you’ll upgrade your previous HTML bio-page using CSS style rules. Once you’re done, commit and push up your changes to GitHub.</a:t>
            </a:r>
          </a:p>
          <a:p>
            <a:pPr>
              <a:defRPr sz="2400">
                <a:latin typeface="Arial"/>
                <a:ea typeface="Arial"/>
                <a:cs typeface="Arial"/>
                <a:sym typeface="Arial"/>
              </a:defRPr>
            </a:pPr>
            <a:endParaRPr dirty="0"/>
          </a:p>
          <a:p>
            <a:pPr>
              <a:defRPr sz="2400">
                <a:latin typeface="Arial"/>
                <a:ea typeface="Arial"/>
                <a:cs typeface="Arial"/>
                <a:sym typeface="Arial"/>
              </a:defRPr>
            </a:pPr>
            <a:r>
              <a:rPr dirty="0"/>
              <a:t>We’ll send you additional instructions via Slack.</a:t>
            </a:r>
          </a:p>
        </p:txBody>
      </p:sp>
      <p:sp>
        <p:nvSpPr>
          <p:cNvPr id="375" name="Shape 629"/>
          <p:cNvSpPr txBox="1"/>
          <p:nvPr/>
        </p:nvSpPr>
        <p:spPr>
          <a:xfrm>
            <a:off x="2590800" y="172474"/>
            <a:ext cx="6400800"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rPr dirty="0"/>
              <a:t>Activity</a:t>
            </a:r>
            <a:r>
              <a:rPr b="0" i="1" dirty="0"/>
              <a:t>: </a:t>
            </a:r>
            <a:r>
              <a:rPr lang="en-US" b="0" dirty="0"/>
              <a:t>1.6 – HTML / CSS Layout</a:t>
            </a:r>
            <a:r>
              <a:rPr lang="en-US" b="0" i="1" dirty="0"/>
              <a:t> </a:t>
            </a:r>
            <a:r>
              <a:rPr dirty="0"/>
              <a:t>|  Suggested Time: </a:t>
            </a:r>
            <a:r>
              <a:rPr b="0" dirty="0"/>
              <a:t>20 min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631"/>
          <p:cNvSpPr txBox="1">
            <a:spLocks noGrp="1"/>
          </p:cNvSpPr>
          <p:nvPr>
            <p:ph type="title"/>
          </p:nvPr>
        </p:nvSpPr>
        <p:spPr>
          <a:xfrm>
            <a:off x="304797" y="-3"/>
            <a:ext cx="5470532" cy="653860"/>
          </a:xfrm>
          <a:prstGeom prst="rect">
            <a:avLst/>
          </a:prstGeom>
        </p:spPr>
        <p:txBody>
          <a:bodyPr/>
          <a:lstStyle/>
          <a:p>
            <a:r>
              <a:t>&gt; YOUR TURN!</a:t>
            </a:r>
          </a:p>
        </p:txBody>
      </p:sp>
      <p:pic>
        <p:nvPicPr>
          <p:cNvPr id="378" name="image29.png" descr="image29.png"/>
          <p:cNvPicPr>
            <a:picLocks noChangeAspect="1"/>
          </p:cNvPicPr>
          <p:nvPr/>
        </p:nvPicPr>
        <p:blipFill>
          <a:blip r:embed="rId2">
            <a:extLst/>
          </a:blip>
          <a:stretch>
            <a:fillRect/>
          </a:stretch>
        </p:blipFill>
        <p:spPr>
          <a:xfrm>
            <a:off x="304800" y="914400"/>
            <a:ext cx="8455743" cy="3276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634"/>
          <p:cNvSpPr txBox="1">
            <a:spLocks noGrp="1"/>
          </p:cNvSpPr>
          <p:nvPr>
            <p:ph type="title"/>
          </p:nvPr>
        </p:nvSpPr>
        <p:spPr>
          <a:xfrm>
            <a:off x="304797" y="-3"/>
            <a:ext cx="5470532" cy="653860"/>
          </a:xfrm>
          <a:prstGeom prst="rect">
            <a:avLst/>
          </a:prstGeom>
        </p:spPr>
        <p:txBody>
          <a:bodyPr/>
          <a:lstStyle/>
          <a:p>
            <a:r>
              <a:t>Video Walkthrough!!</a:t>
            </a:r>
          </a:p>
        </p:txBody>
      </p:sp>
      <p:pic>
        <p:nvPicPr>
          <p:cNvPr id="381" name="image30.png" descr="image30.png"/>
          <p:cNvPicPr>
            <a:picLocks noChangeAspect="1"/>
          </p:cNvPicPr>
          <p:nvPr/>
        </p:nvPicPr>
        <p:blipFill>
          <a:blip r:embed="rId2">
            <a:extLst/>
          </a:blip>
          <a:stretch>
            <a:fillRect/>
          </a:stretch>
        </p:blipFill>
        <p:spPr>
          <a:xfrm>
            <a:off x="457200" y="838200"/>
            <a:ext cx="8229600" cy="4752975"/>
          </a:xfrm>
          <a:prstGeom prst="rect">
            <a:avLst/>
          </a:prstGeom>
          <a:ln w="12700">
            <a:miter lim="400000"/>
          </a:ln>
        </p:spPr>
      </p:pic>
      <p:sp>
        <p:nvSpPr>
          <p:cNvPr id="382" name="Shape 636"/>
          <p:cNvSpPr txBox="1"/>
          <p:nvPr/>
        </p:nvSpPr>
        <p:spPr>
          <a:xfrm>
            <a:off x="457200" y="5638798"/>
            <a:ext cx="8229600" cy="3693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u="sng">
                <a:solidFill>
                  <a:srgbClr val="0000FF"/>
                </a:solidFill>
                <a:uFill>
                  <a:solidFill>
                    <a:srgbClr val="0000FF"/>
                  </a:solidFill>
                </a:uFill>
                <a:latin typeface="Arial"/>
                <a:ea typeface="Arial"/>
                <a:cs typeface="Arial"/>
                <a:sym typeface="Arial"/>
                <a:hlinkClick r:id="rId3"/>
              </a:defRPr>
            </a:lvl1pPr>
          </a:lstStyle>
          <a:p>
            <a:r>
              <a:rPr dirty="0">
                <a:hlinkClick r:id="rId3"/>
              </a:rPr>
              <a:t>https://www.youtube.com/watch?v=kMBinXTCrXI</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638"/>
          <p:cNvSpPr txBox="1">
            <a:spLocks noGrp="1"/>
          </p:cNvSpPr>
          <p:nvPr>
            <p:ph type="title"/>
          </p:nvPr>
        </p:nvSpPr>
        <p:spPr>
          <a:xfrm>
            <a:off x="304797" y="-3"/>
            <a:ext cx="5470532" cy="653860"/>
          </a:xfrm>
          <a:prstGeom prst="rect">
            <a:avLst/>
          </a:prstGeom>
        </p:spPr>
        <p:txBody>
          <a:bodyPr/>
          <a:lstStyle/>
          <a:p>
            <a:r>
              <a:t>Still a Bit Confused?</a:t>
            </a:r>
          </a:p>
        </p:txBody>
      </p:sp>
      <p:sp>
        <p:nvSpPr>
          <p:cNvPr id="385" name="Shape 639"/>
          <p:cNvSpPr txBox="1"/>
          <p:nvPr/>
        </p:nvSpPr>
        <p:spPr>
          <a:xfrm>
            <a:off x="381000" y="914399"/>
            <a:ext cx="8001000" cy="397031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rPr sz="2400" dirty="0">
                <a:latin typeface="Arial"/>
                <a:cs typeface="Arial"/>
              </a:rPr>
              <a:t>Remember! We’ve got video guides for key activities like that last one.</a:t>
            </a:r>
          </a:p>
          <a:p>
            <a:endParaRPr dirty="0"/>
          </a:p>
          <a:p>
            <a:endParaRPr dirty="0"/>
          </a:p>
          <a:p>
            <a:r>
              <a:rPr sz="2400" dirty="0">
                <a:latin typeface="Arial"/>
                <a:cs typeface="Arial"/>
              </a:rPr>
              <a:t>If you feel like you are EVER falling behind, use those online walkthroughs to help catch back up. They are made to be easy to understand.</a:t>
            </a:r>
          </a:p>
          <a:p>
            <a:endParaRPr sz="2400" dirty="0">
              <a:latin typeface="Arial"/>
              <a:cs typeface="Arial"/>
            </a:endParaRPr>
          </a:p>
          <a:p>
            <a:r>
              <a:rPr sz="2400" dirty="0">
                <a:latin typeface="Arial"/>
                <a:cs typeface="Arial"/>
              </a:rPr>
              <a:t>Still having trouble? Shoot your instructor or one of your TAs a message!</a:t>
            </a:r>
          </a:p>
          <a:p>
            <a:r>
              <a:rPr sz="2400" dirty="0">
                <a:latin typeface="Arial"/>
                <a:cs typeface="Arial"/>
              </a:rPr>
              <a:t>We are here to help you out in whatever way we can!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642"/>
          <p:cNvSpPr txBox="1">
            <a:spLocks noGrp="1"/>
          </p:cNvSpPr>
          <p:nvPr>
            <p:ph type="title"/>
          </p:nvPr>
        </p:nvSpPr>
        <p:spPr>
          <a:xfrm>
            <a:off x="390606" y="2953542"/>
            <a:ext cx="8229601" cy="871860"/>
          </a:xfrm>
          <a:prstGeom prst="rect">
            <a:avLst/>
          </a:prstGeom>
        </p:spPr>
        <p:txBody>
          <a:bodyPr/>
          <a:lstStyle/>
          <a:p>
            <a:r>
              <a:t>Recap + Questions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229"/>
          <p:cNvSpPr txBox="1">
            <a:spLocks noGrp="1"/>
          </p:cNvSpPr>
          <p:nvPr>
            <p:ph type="title"/>
          </p:nvPr>
        </p:nvSpPr>
        <p:spPr>
          <a:xfrm>
            <a:off x="390606" y="2953542"/>
            <a:ext cx="8229601" cy="871860"/>
          </a:xfrm>
          <a:prstGeom prst="rect">
            <a:avLst/>
          </a:prstGeom>
        </p:spPr>
        <p:txBody>
          <a:bodyPr/>
          <a:lstStyle/>
          <a:p>
            <a:r>
              <a:t>Today’s Class!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231"/>
          <p:cNvSpPr txBox="1">
            <a:spLocks noGrp="1"/>
          </p:cNvSpPr>
          <p:nvPr>
            <p:ph type="title"/>
          </p:nvPr>
        </p:nvSpPr>
        <p:spPr>
          <a:xfrm>
            <a:off x="304797" y="-3"/>
            <a:ext cx="5470532" cy="653860"/>
          </a:xfrm>
          <a:prstGeom prst="rect">
            <a:avLst/>
          </a:prstGeom>
        </p:spPr>
        <p:txBody>
          <a:bodyPr/>
          <a:lstStyle/>
          <a:p>
            <a:r>
              <a:t>Today’s Objectives</a:t>
            </a:r>
          </a:p>
        </p:txBody>
      </p:sp>
      <p:sp>
        <p:nvSpPr>
          <p:cNvPr id="75" name="Shape 232"/>
          <p:cNvSpPr txBox="1"/>
          <p:nvPr/>
        </p:nvSpPr>
        <p:spPr>
          <a:xfrm>
            <a:off x="98425" y="1066799"/>
            <a:ext cx="8947150" cy="3403457"/>
          </a:xfrm>
          <a:prstGeom prst="rect">
            <a:avLst/>
          </a:prstGeom>
          <a:ln w="12700">
            <a:miter lim="400000"/>
          </a:ln>
          <a:extLst>
            <a:ext uri="{C572A759-6A51-4108-AA02-DFA0A04FC94B}">
              <ma14:wrappingTextBoxFlag xmlns="" xmlns:ma14="http://schemas.microsoft.com/office/mac/drawingml/2011/main" val="1"/>
            </a:ext>
          </a:extLst>
        </p:spPr>
        <p:txBody>
          <a:bodyPr lIns="91421" tIns="91421" rIns="91421" bIns="91421">
            <a:spAutoFit/>
          </a:bodyPr>
          <a:lstStyle/>
          <a:p>
            <a:pPr marL="257175" indent="-257175" defTabSz="685800">
              <a:spcBef>
                <a:spcPts val="400"/>
              </a:spcBef>
              <a:buSzPct val="100000"/>
              <a:buFont typeface="Arial"/>
              <a:buChar char="•"/>
              <a:defRPr>
                <a:latin typeface="Arial"/>
                <a:ea typeface="Arial"/>
                <a:cs typeface="Arial"/>
                <a:sym typeface="Arial"/>
              </a:defRPr>
            </a:pPr>
            <a:r>
              <a:rPr lang="en-US" dirty="0"/>
              <a:t>Understand </a:t>
            </a:r>
            <a:r>
              <a:rPr dirty="0"/>
              <a:t>the importance of Git Version Control and of how to use it</a:t>
            </a:r>
            <a:endParaRPr lang="en-US" dirty="0"/>
          </a:p>
          <a:p>
            <a:pPr marL="257175" indent="-257175" defTabSz="685800">
              <a:spcBef>
                <a:spcPts val="400"/>
              </a:spcBef>
              <a:buSzPct val="100000"/>
              <a:buFont typeface="Arial"/>
              <a:buChar char="•"/>
              <a:defRPr>
                <a:latin typeface="Arial"/>
                <a:ea typeface="Arial"/>
                <a:cs typeface="Arial"/>
                <a:sym typeface="Arial"/>
              </a:defRPr>
            </a:pPr>
            <a:endParaRPr lang="en-US" dirty="0"/>
          </a:p>
          <a:p>
            <a:pPr marL="257175" indent="-257175" defTabSz="685800">
              <a:spcBef>
                <a:spcPts val="400"/>
              </a:spcBef>
              <a:buSzPct val="100000"/>
              <a:buFont typeface="Arial"/>
              <a:buChar char="•"/>
              <a:defRPr>
                <a:latin typeface="Arial"/>
                <a:ea typeface="Arial"/>
                <a:cs typeface="Arial"/>
                <a:sym typeface="Arial"/>
              </a:defRPr>
            </a:pPr>
            <a:r>
              <a:rPr lang="en-US" dirty="0"/>
              <a:t>Create </a:t>
            </a:r>
            <a:r>
              <a:rPr dirty="0"/>
              <a:t>GitHub Repositories, push code into them, and share with class</a:t>
            </a:r>
            <a:endParaRPr sz="2400" dirty="0"/>
          </a:p>
          <a:p>
            <a:pPr marL="257175" indent="-257175" defTabSz="685800">
              <a:spcBef>
                <a:spcPts val="500"/>
              </a:spcBef>
              <a:buSzPct val="100000"/>
              <a:buFont typeface="Arial"/>
              <a:buChar char="•"/>
              <a:defRPr sz="2400">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lang="en-US" dirty="0"/>
              <a:t>Make your own HTML documents</a:t>
            </a:r>
            <a:endParaRPr sz="2400" dirty="0"/>
          </a:p>
          <a:p>
            <a:pPr marL="257175" indent="-257175" defTabSz="685800">
              <a:spcBef>
                <a:spcPts val="500"/>
              </a:spcBef>
              <a:buSzPct val="100000"/>
              <a:buFont typeface="Arial"/>
              <a:buChar char="•"/>
              <a:defRPr sz="2400">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lang="en-US" dirty="0"/>
              <a:t>Learn </a:t>
            </a:r>
            <a:r>
              <a:rPr dirty="0"/>
              <a:t>to use </a:t>
            </a:r>
            <a:r>
              <a:rPr lang="en-US" dirty="0"/>
              <a:t>some more common </a:t>
            </a:r>
            <a:r>
              <a:rPr dirty="0"/>
              <a:t>HTML tags</a:t>
            </a:r>
            <a:endParaRPr sz="2400" dirty="0"/>
          </a:p>
          <a:p>
            <a:pPr marL="257175" indent="-257175" defTabSz="685800">
              <a:spcBef>
                <a:spcPts val="500"/>
              </a:spcBef>
              <a:buSzPct val="100000"/>
              <a:buFont typeface="Arial"/>
              <a:buChar char="•"/>
              <a:defRPr sz="2400">
                <a:latin typeface="Arial"/>
                <a:ea typeface="Arial"/>
                <a:cs typeface="Arial"/>
                <a:sym typeface="Arial"/>
              </a:defRPr>
            </a:pPr>
            <a:endParaRPr sz="2400" dirty="0"/>
          </a:p>
          <a:p>
            <a:pPr marL="257175" indent="-257175" defTabSz="685800">
              <a:spcBef>
                <a:spcPts val="400"/>
              </a:spcBef>
              <a:buSzPct val="100000"/>
              <a:buFont typeface="Arial"/>
              <a:buChar char="•"/>
              <a:defRPr>
                <a:latin typeface="Arial"/>
                <a:ea typeface="Arial"/>
                <a:cs typeface="Arial"/>
                <a:sym typeface="Arial"/>
              </a:defRPr>
            </a:pPr>
            <a:r>
              <a:rPr lang="en-US" dirty="0"/>
              <a:t>Add visual style to HTML using </a:t>
            </a:r>
            <a:r>
              <a:rPr dirty="0"/>
              <a:t>CS</a:t>
            </a:r>
            <a:r>
              <a:rPr lang="en-US" dirty="0"/>
              <a:t>S</a:t>
            </a:r>
            <a:endParaRPr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234"/>
          <p:cNvSpPr txBox="1">
            <a:spLocks noGrp="1"/>
          </p:cNvSpPr>
          <p:nvPr>
            <p:ph type="title"/>
          </p:nvPr>
        </p:nvSpPr>
        <p:spPr>
          <a:xfrm>
            <a:off x="304797" y="-3"/>
            <a:ext cx="5470532" cy="653860"/>
          </a:xfrm>
          <a:prstGeom prst="rect">
            <a:avLst/>
          </a:prstGeom>
        </p:spPr>
        <p:txBody>
          <a:bodyPr/>
          <a:lstStyle/>
          <a:p>
            <a:r>
              <a:t>Know Thyself</a:t>
            </a:r>
          </a:p>
        </p:txBody>
      </p:sp>
      <p:sp>
        <p:nvSpPr>
          <p:cNvPr id="78" name="Shape 235"/>
          <p:cNvSpPr txBox="1"/>
          <p:nvPr/>
        </p:nvSpPr>
        <p:spPr>
          <a:xfrm>
            <a:off x="304799" y="1066796"/>
            <a:ext cx="8740776" cy="3911289"/>
          </a:xfrm>
          <a:prstGeom prst="rect">
            <a:avLst/>
          </a:prstGeom>
          <a:ln w="12700">
            <a:miter lim="400000"/>
          </a:ln>
          <a:extLst>
            <a:ext uri="{C572A759-6A51-4108-AA02-DFA0A04FC94B}">
              <ma14:wrappingTextBoxFlag xmlns="" xmlns:ma14="http://schemas.microsoft.com/office/mac/drawingml/2011/main" val="1"/>
            </a:ext>
          </a:extLst>
        </p:spPr>
        <p:txBody>
          <a:bodyPr lIns="91421" tIns="91421" rIns="91421" bIns="91421">
            <a:spAutoFit/>
          </a:bodyPr>
          <a:lstStyle/>
          <a:p>
            <a:pPr defTabSz="685800">
              <a:spcBef>
                <a:spcPts val="400"/>
              </a:spcBef>
              <a:defRPr sz="2000" b="1">
                <a:latin typeface="Arial"/>
                <a:ea typeface="Arial"/>
                <a:cs typeface="Arial"/>
                <a:sym typeface="Arial"/>
              </a:defRPr>
            </a:pPr>
            <a:r>
              <a:rPr dirty="0"/>
              <a:t>If you are a </a:t>
            </a:r>
            <a:r>
              <a:rPr i="1" dirty="0"/>
              <a:t>complete</a:t>
            </a:r>
            <a:r>
              <a:rPr dirty="0"/>
              <a:t> beginner to HTML/CSS and Coding:</a:t>
            </a:r>
            <a:endParaRPr sz="2400" dirty="0"/>
          </a:p>
          <a:p>
            <a:pPr marL="257175" indent="-257175" defTabSz="685800">
              <a:spcBef>
                <a:spcPts val="400"/>
              </a:spcBef>
              <a:buSzPct val="100000"/>
              <a:buFont typeface="Arial"/>
              <a:buChar char="•"/>
              <a:defRPr>
                <a:latin typeface="Arial"/>
                <a:ea typeface="Arial"/>
                <a:cs typeface="Arial"/>
                <a:sym typeface="Arial"/>
              </a:defRPr>
            </a:pPr>
            <a:r>
              <a:rPr dirty="0"/>
              <a:t>Continue getting comfortable with HTML</a:t>
            </a:r>
            <a:endParaRPr sz="2400" dirty="0"/>
          </a:p>
          <a:p>
            <a:pPr marL="257175" indent="-257175" defTabSz="685800">
              <a:spcBef>
                <a:spcPts val="400"/>
              </a:spcBef>
              <a:buSzPct val="100000"/>
              <a:buFont typeface="Arial"/>
              <a:buChar char="•"/>
              <a:defRPr>
                <a:latin typeface="Arial"/>
                <a:ea typeface="Arial"/>
                <a:cs typeface="Arial"/>
                <a:sym typeface="Arial"/>
              </a:defRPr>
            </a:pPr>
            <a:r>
              <a:rPr dirty="0"/>
              <a:t>Be able to completely write a basic HTML document</a:t>
            </a:r>
            <a:endParaRPr lang="en-US" dirty="0"/>
          </a:p>
          <a:p>
            <a:pPr marL="257175" indent="-257175" defTabSz="685800">
              <a:spcBef>
                <a:spcPts val="400"/>
              </a:spcBef>
              <a:buSzPct val="100000"/>
              <a:buFont typeface="Arial"/>
              <a:buChar char="•"/>
              <a:defRPr>
                <a:latin typeface="Arial"/>
                <a:ea typeface="Arial"/>
                <a:cs typeface="Arial"/>
                <a:sym typeface="Arial"/>
              </a:defRPr>
            </a:pPr>
            <a:r>
              <a:rPr dirty="0"/>
              <a:t>Understand what CSS is, what it’s for, and how it works with HTML</a:t>
            </a:r>
            <a:endParaRPr sz="2400" dirty="0"/>
          </a:p>
          <a:p>
            <a:pPr marL="257175" indent="-257175" defTabSz="685800">
              <a:spcBef>
                <a:spcPts val="400"/>
              </a:spcBef>
              <a:buSzPct val="100000"/>
              <a:buFont typeface="Arial"/>
              <a:buChar char="•"/>
              <a:defRPr i="1">
                <a:latin typeface="Arial"/>
                <a:ea typeface="Arial"/>
                <a:cs typeface="Arial"/>
                <a:sym typeface="Arial"/>
              </a:defRPr>
            </a:pPr>
            <a:r>
              <a:rPr dirty="0"/>
              <a:t>Be able to use Git and GitHub to upload code</a:t>
            </a:r>
            <a:endParaRPr sz="2400" dirty="0"/>
          </a:p>
          <a:p>
            <a:pPr defTabSz="685800">
              <a:spcBef>
                <a:spcPts val="500"/>
              </a:spcBef>
              <a:defRPr sz="2400" b="1">
                <a:latin typeface="Arial"/>
                <a:ea typeface="Arial"/>
                <a:cs typeface="Arial"/>
                <a:sym typeface="Arial"/>
              </a:defRPr>
            </a:pPr>
            <a:endParaRPr sz="2400" dirty="0"/>
          </a:p>
          <a:p>
            <a:pPr defTabSz="685800">
              <a:spcBef>
                <a:spcPts val="400"/>
              </a:spcBef>
              <a:defRPr sz="2000" b="1">
                <a:latin typeface="Arial"/>
                <a:ea typeface="Arial"/>
                <a:cs typeface="Arial"/>
                <a:sym typeface="Arial"/>
              </a:defRPr>
            </a:pPr>
            <a:r>
              <a:rPr dirty="0"/>
              <a:t>If you’ve had past exposure and </a:t>
            </a:r>
            <a:r>
              <a:rPr lang="en-US" dirty="0"/>
              <a:t>have some experience with HTML</a:t>
            </a:r>
            <a:r>
              <a:rPr dirty="0"/>
              <a:t>:</a:t>
            </a:r>
            <a:endParaRPr sz="2400" dirty="0"/>
          </a:p>
          <a:p>
            <a:pPr marL="257175" indent="-257175" defTabSz="685800">
              <a:spcBef>
                <a:spcPts val="400"/>
              </a:spcBef>
              <a:buSzPct val="100000"/>
              <a:buFont typeface="Arial"/>
              <a:buChar char="•"/>
              <a:defRPr>
                <a:latin typeface="Arial"/>
                <a:ea typeface="Arial"/>
                <a:cs typeface="Arial"/>
                <a:sym typeface="Arial"/>
              </a:defRPr>
            </a:pPr>
            <a:r>
              <a:rPr dirty="0"/>
              <a:t>Aim to build up your skills. Clear up any questions or confusions about HTML</a:t>
            </a:r>
            <a:endParaRPr sz="2400" dirty="0"/>
          </a:p>
          <a:p>
            <a:pPr marL="257175" indent="-257175" defTabSz="685800">
              <a:spcBef>
                <a:spcPts val="400"/>
              </a:spcBef>
              <a:buSzPct val="100000"/>
              <a:buFont typeface="Arial"/>
              <a:buChar char="•"/>
              <a:defRPr>
                <a:latin typeface="Arial"/>
                <a:ea typeface="Arial"/>
                <a:cs typeface="Arial"/>
                <a:sym typeface="Arial"/>
              </a:defRPr>
            </a:pPr>
            <a:r>
              <a:rPr dirty="0"/>
              <a:t>Become knowledgeable about a wider range of HTML and CSS tags</a:t>
            </a:r>
            <a:endParaRPr sz="2400" dirty="0"/>
          </a:p>
          <a:p>
            <a:pPr marL="257175" indent="-257175" defTabSz="685800">
              <a:spcBef>
                <a:spcPts val="400"/>
              </a:spcBef>
              <a:buSzPct val="100000"/>
              <a:buFont typeface="Arial"/>
              <a:buChar char="•"/>
              <a:defRPr>
                <a:latin typeface="Arial"/>
                <a:ea typeface="Arial"/>
                <a:cs typeface="Arial"/>
                <a:sym typeface="Arial"/>
              </a:defRPr>
            </a:pPr>
            <a:r>
              <a:rPr dirty="0"/>
              <a:t>Be able to selectively apply CSS to specific HTML elements  </a:t>
            </a:r>
            <a:endParaRPr sz="2400" dirty="0"/>
          </a:p>
          <a:p>
            <a:pPr marL="257175" indent="-257175" defTabSz="685800">
              <a:spcBef>
                <a:spcPts val="400"/>
              </a:spcBef>
              <a:buSzPct val="100000"/>
              <a:buFont typeface="Arial"/>
              <a:buChar char="•"/>
              <a:defRPr i="1">
                <a:latin typeface="Arial"/>
                <a:ea typeface="Arial"/>
                <a:cs typeface="Arial"/>
                <a:sym typeface="Arial"/>
              </a:defRPr>
            </a:pPr>
            <a:r>
              <a:rPr dirty="0"/>
              <a:t>Be able to use Git and GitHub to upload code</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theme/theme1.xml><?xml version="1.0" encoding="utf-8"?>
<a:theme xmlns:a="http://schemas.openxmlformats.org/drawingml/2006/main" name="UCF - Theme">
  <a:themeElements>
    <a:clrScheme name="UCF - Theme">
      <a:dk1>
        <a:srgbClr val="000000"/>
      </a:dk1>
      <a:lt1>
        <a:srgbClr val="404040"/>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04040"/>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04040"/>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696</TotalTime>
  <Words>2638</Words>
  <Application>Microsoft Office PowerPoint</Application>
  <PresentationFormat>On-screen Show (4:3)</PresentationFormat>
  <Paragraphs>391</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Andale Mono</vt:lpstr>
      <vt:lpstr>Arial</vt:lpstr>
      <vt:lpstr>Calibri</vt:lpstr>
      <vt:lpstr>Calibri Light</vt:lpstr>
      <vt:lpstr>UCF - Theme</vt:lpstr>
      <vt:lpstr>Git’n Pro with HTML/CSS</vt:lpstr>
      <vt:lpstr>It’s Okay! </vt:lpstr>
      <vt:lpstr>Admin Items</vt:lpstr>
      <vt:lpstr>Where to Get Help</vt:lpstr>
      <vt:lpstr>Where to Get Help</vt:lpstr>
      <vt:lpstr>Homework #1 - Assignment</vt:lpstr>
      <vt:lpstr>Today’s Class!</vt:lpstr>
      <vt:lpstr>Today’s Objectives</vt:lpstr>
      <vt:lpstr>Know Thyself</vt:lpstr>
      <vt:lpstr>What / Why Git?</vt:lpstr>
      <vt:lpstr>Collaborative Coding</vt:lpstr>
      <vt:lpstr>Let’s Think About It…</vt:lpstr>
      <vt:lpstr>The Group Project</vt:lpstr>
      <vt:lpstr>Version Control</vt:lpstr>
      <vt:lpstr>The Group Project</vt:lpstr>
      <vt:lpstr>The Group Project</vt:lpstr>
      <vt:lpstr>The Group Project</vt:lpstr>
      <vt:lpstr>The Group Project</vt:lpstr>
      <vt:lpstr>Quick Activity!</vt:lpstr>
      <vt:lpstr>So… What’s this GitHub?</vt:lpstr>
      <vt:lpstr>So… What’s this GitHub?</vt:lpstr>
      <vt:lpstr>So… What’s this GitHub?</vt:lpstr>
      <vt:lpstr>To Sum It Up…</vt:lpstr>
      <vt:lpstr>GitHub Examples</vt:lpstr>
      <vt:lpstr>Get Started with Git</vt:lpstr>
      <vt:lpstr>Instructor Git Demo!</vt:lpstr>
      <vt:lpstr>Basic Git Commands</vt:lpstr>
      <vt:lpstr>Basic Git Commands</vt:lpstr>
      <vt:lpstr>&gt; YOUR TURN!</vt:lpstr>
      <vt:lpstr>Git Workflow</vt:lpstr>
      <vt:lpstr>The .git Folder</vt:lpstr>
      <vt:lpstr>Git Workflow</vt:lpstr>
      <vt:lpstr>Workspace</vt:lpstr>
      <vt:lpstr>Setting the Stage</vt:lpstr>
      <vt:lpstr>Setting the Stage Continued</vt:lpstr>
      <vt:lpstr>Keeping It Local</vt:lpstr>
      <vt:lpstr>The Remote Repository</vt:lpstr>
      <vt:lpstr>Still a Bit Lost? Never Worry!</vt:lpstr>
      <vt:lpstr>Still a Bit Lost? Never Worry!</vt:lpstr>
      <vt:lpstr>If You’re Still Lost… Here’s Some (Free) Resources</vt:lpstr>
      <vt:lpstr>HTML</vt:lpstr>
      <vt:lpstr>HTML Syntax (Basic)</vt:lpstr>
      <vt:lpstr>HTML Syntax (with Attribute)</vt:lpstr>
      <vt:lpstr>Tricky Tags (Self-Closing)</vt:lpstr>
      <vt:lpstr>Important Common Tags</vt:lpstr>
      <vt:lpstr>Less Common Tags</vt:lpstr>
      <vt:lpstr>HTML for Forms</vt:lpstr>
      <vt:lpstr>HTML for Forms</vt:lpstr>
      <vt:lpstr>On Ugly HTML</vt:lpstr>
      <vt:lpstr>&gt; YOUR TURN!</vt:lpstr>
      <vt:lpstr>&gt; YOUR TURN!</vt:lpstr>
      <vt:lpstr>CSS Stylin’</vt:lpstr>
      <vt:lpstr>HTML / CSS Definitions (*yawn* unimportant)</vt:lpstr>
      <vt:lpstr>HTML / CSS Analogy</vt:lpstr>
      <vt:lpstr>Basic HTML Page</vt:lpstr>
      <vt:lpstr>Basic HTML Page - Result</vt:lpstr>
      <vt:lpstr>Basic HTML Page - Result</vt:lpstr>
      <vt:lpstr>Enter CSS</vt:lpstr>
      <vt:lpstr>Enter CSS - Result</vt:lpstr>
      <vt:lpstr>CSS Syntax</vt:lpstr>
      <vt:lpstr>CSS Example</vt:lpstr>
      <vt:lpstr>Key CSS Attributes</vt:lpstr>
      <vt:lpstr>Powerful Duo</vt:lpstr>
      <vt:lpstr>INSTRUCTOR DEMO</vt:lpstr>
      <vt:lpstr>&gt; YOUR TURN!</vt:lpstr>
      <vt:lpstr>&gt; YOUR TURN!</vt:lpstr>
      <vt:lpstr>Video Walkthrough!!</vt:lpstr>
      <vt:lpstr>Still a Bit Confused?</vt:lpstr>
      <vt:lpstr>Recap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Git’n Pro with HTML/CSS</dc:title>
  <cp:lastModifiedBy>Daniel Clevenger</cp:lastModifiedBy>
  <cp:revision>12</cp:revision>
  <dcterms:modified xsi:type="dcterms:W3CDTF">2019-04-05T01:08:43Z</dcterms:modified>
</cp:coreProperties>
</file>